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9" r:id="rId19"/>
    <p:sldId id="273" r:id="rId20"/>
    <p:sldId id="274" r:id="rId21"/>
    <p:sldId id="275" r:id="rId22"/>
    <p:sldId id="276" r:id="rId23"/>
    <p:sldId id="277" r:id="rId24"/>
    <p:sldId id="278" r:id="rId25"/>
  </p:sldIdLst>
  <p:sldSz cx="18288000" cy="10287000"/>
  <p:notesSz cx="6858000" cy="9144000"/>
  <p:embeddedFontLst>
    <p:embeddedFont>
      <p:font typeface="Arimo" panose="020B0604020202020204" charset="0"/>
      <p:regular r:id="rId26"/>
    </p:embeddedFont>
    <p:embeddedFont>
      <p:font typeface="Montserrat Bold" panose="020B0604020202020204" charset="0"/>
      <p:regular r:id="rId27"/>
    </p:embeddedFont>
    <p:embeddedFont>
      <p:font typeface="Montserrat Medium" panose="00000600000000000000" pitchFamily="2" charset="0"/>
      <p:regular r:id="rId28"/>
    </p:embeddedFont>
    <p:embeddedFont>
      <p:font typeface="Open Sans" panose="020B0606030504020204" pitchFamily="34" charset="0"/>
      <p:regular r:id="rId29"/>
    </p:embeddedFont>
    <p:embeddedFont>
      <p:font typeface="Open Sans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85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85166" y="6955061"/>
            <a:ext cx="6663878" cy="66638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895336" y="2015529"/>
            <a:ext cx="7234594" cy="7234594"/>
            <a:chOff x="0" y="0"/>
            <a:chExt cx="9646125" cy="9646125"/>
          </a:xfrm>
        </p:grpSpPr>
        <p:grpSp>
          <p:nvGrpSpPr>
            <p:cNvPr id="6" name="Group 6"/>
            <p:cNvGrpSpPr/>
            <p:nvPr/>
          </p:nvGrpSpPr>
          <p:grpSpPr>
            <a:xfrm>
              <a:off x="0" y="0"/>
              <a:ext cx="9646125" cy="964612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nvGrpSpPr>
            <p:cNvPr id="9" name="Group 9"/>
            <p:cNvGrpSpPr/>
            <p:nvPr/>
          </p:nvGrpSpPr>
          <p:grpSpPr>
            <a:xfrm>
              <a:off x="390785" y="390785"/>
              <a:ext cx="8864555" cy="88645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nvGrpSpPr>
            <p:cNvPr id="12" name="Group 12"/>
            <p:cNvGrpSpPr/>
            <p:nvPr/>
          </p:nvGrpSpPr>
          <p:grpSpPr>
            <a:xfrm>
              <a:off x="946359" y="946359"/>
              <a:ext cx="7753407" cy="77534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nvGrpSpPr>
            <p:cNvPr id="15" name="Group 15"/>
            <p:cNvGrpSpPr/>
            <p:nvPr/>
          </p:nvGrpSpPr>
          <p:grpSpPr>
            <a:xfrm>
              <a:off x="1478392" y="1478392"/>
              <a:ext cx="6689341" cy="668934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grpSp>
        <p:nvGrpSpPr>
          <p:cNvPr id="18" name="Group 18"/>
          <p:cNvGrpSpPr/>
          <p:nvPr/>
        </p:nvGrpSpPr>
        <p:grpSpPr>
          <a:xfrm>
            <a:off x="6496313" y="6497025"/>
            <a:ext cx="916071" cy="91607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304687" y="7378774"/>
            <a:ext cx="5024836" cy="50248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747" r="-16747"/>
              </a:stretch>
            </a:blipFill>
          </p:spPr>
        </p:sp>
      </p:grpSp>
      <p:grpSp>
        <p:nvGrpSpPr>
          <p:cNvPr id="23" name="Group 23"/>
          <p:cNvGrpSpPr/>
          <p:nvPr/>
        </p:nvGrpSpPr>
        <p:grpSpPr>
          <a:xfrm>
            <a:off x="11547470" y="7973341"/>
            <a:ext cx="601574" cy="60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6323281" y="6196239"/>
            <a:ext cx="601574" cy="60157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5148692" y="0"/>
            <a:ext cx="2950753" cy="2581909"/>
          </a:xfrm>
          <a:custGeom>
            <a:avLst/>
            <a:gdLst/>
            <a:ahLst/>
            <a:cxnLst/>
            <a:rect l="l" t="t" r="r" b="b"/>
            <a:pathLst>
              <a:path w="2950753" h="2581909">
                <a:moveTo>
                  <a:pt x="0" y="0"/>
                </a:moveTo>
                <a:lnTo>
                  <a:pt x="2950753" y="0"/>
                </a:lnTo>
                <a:lnTo>
                  <a:pt x="2950753" y="2581909"/>
                </a:lnTo>
                <a:lnTo>
                  <a:pt x="0" y="2581909"/>
                </a:lnTo>
                <a:lnTo>
                  <a:pt x="0" y="0"/>
                </a:lnTo>
                <a:close/>
              </a:path>
            </a:pathLst>
          </a:custGeom>
          <a:blipFill>
            <a:blip r:embed="rId3"/>
            <a:stretch>
              <a:fillRect/>
            </a:stretch>
          </a:blipFill>
        </p:spPr>
      </p:sp>
      <p:sp>
        <p:nvSpPr>
          <p:cNvPr id="30" name="Freeform 30"/>
          <p:cNvSpPr/>
          <p:nvPr/>
        </p:nvSpPr>
        <p:spPr>
          <a:xfrm>
            <a:off x="82864" y="425245"/>
            <a:ext cx="3376805" cy="1731419"/>
          </a:xfrm>
          <a:custGeom>
            <a:avLst/>
            <a:gdLst/>
            <a:ahLst/>
            <a:cxnLst/>
            <a:rect l="l" t="t" r="r" b="b"/>
            <a:pathLst>
              <a:path w="3376805" h="1731419">
                <a:moveTo>
                  <a:pt x="0" y="0"/>
                </a:moveTo>
                <a:lnTo>
                  <a:pt x="3376805" y="0"/>
                </a:lnTo>
                <a:lnTo>
                  <a:pt x="3376805" y="1731419"/>
                </a:lnTo>
                <a:lnTo>
                  <a:pt x="0" y="1731419"/>
                </a:lnTo>
                <a:lnTo>
                  <a:pt x="0" y="0"/>
                </a:lnTo>
                <a:close/>
              </a:path>
            </a:pathLst>
          </a:custGeom>
          <a:blipFill>
            <a:blip r:embed="rId4"/>
            <a:stretch>
              <a:fillRect/>
            </a:stretch>
          </a:blipFill>
        </p:spPr>
      </p:sp>
      <p:sp>
        <p:nvSpPr>
          <p:cNvPr id="31" name="TextBox 31"/>
          <p:cNvSpPr txBox="1"/>
          <p:nvPr/>
        </p:nvSpPr>
        <p:spPr>
          <a:xfrm>
            <a:off x="2620657" y="3785233"/>
            <a:ext cx="12537560" cy="2086920"/>
          </a:xfrm>
          <a:prstGeom prst="rect">
            <a:avLst/>
          </a:prstGeom>
        </p:spPr>
        <p:txBody>
          <a:bodyPr lIns="0" tIns="0" rIns="0" bIns="0" rtlCol="0" anchor="t">
            <a:spAutoFit/>
          </a:bodyPr>
          <a:lstStyle/>
          <a:p>
            <a:pPr algn="ctr">
              <a:lnSpc>
                <a:spcPts val="8166"/>
              </a:lnSpc>
            </a:pPr>
            <a:r>
              <a:rPr lang="en-US" sz="7562" b="1">
                <a:solidFill>
                  <a:srgbClr val="000000"/>
                </a:solidFill>
                <a:latin typeface="Montserrat Bold"/>
                <a:ea typeface="Montserrat Bold"/>
                <a:cs typeface="Montserrat Bold"/>
                <a:sym typeface="Montserrat Bold"/>
              </a:rPr>
              <a:t>Prévision des prix de l'immobilier</a:t>
            </a:r>
          </a:p>
        </p:txBody>
      </p:sp>
      <p:sp>
        <p:nvSpPr>
          <p:cNvPr id="32" name="TextBox 32"/>
          <p:cNvSpPr txBox="1"/>
          <p:nvPr/>
        </p:nvSpPr>
        <p:spPr>
          <a:xfrm>
            <a:off x="0" y="8236028"/>
            <a:ext cx="4842395" cy="1990090"/>
          </a:xfrm>
          <a:prstGeom prst="rect">
            <a:avLst/>
          </a:prstGeom>
        </p:spPr>
        <p:txBody>
          <a:bodyPr lIns="0" tIns="0" rIns="0" bIns="0" rtlCol="0" anchor="t">
            <a:spAutoFit/>
          </a:bodyPr>
          <a:lstStyle/>
          <a:p>
            <a:pPr algn="ctr">
              <a:lnSpc>
                <a:spcPts val="2659"/>
              </a:lnSpc>
            </a:pPr>
            <a:r>
              <a:rPr lang="en-US" sz="1899">
                <a:solidFill>
                  <a:srgbClr val="000000"/>
                </a:solidFill>
                <a:latin typeface="Open Sans"/>
                <a:ea typeface="Open Sans"/>
                <a:cs typeface="Open Sans"/>
                <a:sym typeface="Open Sans"/>
              </a:rPr>
              <a:t>Réalisé par:</a:t>
            </a:r>
          </a:p>
          <a:p>
            <a:pPr algn="ctr">
              <a:lnSpc>
                <a:spcPts val="2659"/>
              </a:lnSpc>
            </a:pPr>
            <a:r>
              <a:rPr lang="en-US" sz="1899">
                <a:solidFill>
                  <a:srgbClr val="000000"/>
                </a:solidFill>
                <a:latin typeface="Open Sans"/>
                <a:ea typeface="Open Sans"/>
                <a:cs typeface="Open Sans"/>
                <a:sym typeface="Open Sans"/>
              </a:rPr>
              <a:t>Cheikh Sadibou NGOM</a:t>
            </a:r>
          </a:p>
          <a:p>
            <a:pPr algn="ctr">
              <a:lnSpc>
                <a:spcPts val="2659"/>
              </a:lnSpc>
            </a:pPr>
            <a:r>
              <a:rPr lang="en-US" sz="1899">
                <a:solidFill>
                  <a:srgbClr val="000000"/>
                </a:solidFill>
                <a:latin typeface="Open Sans"/>
                <a:ea typeface="Open Sans"/>
                <a:cs typeface="Open Sans"/>
                <a:sym typeface="Open Sans"/>
              </a:rPr>
              <a:t>Sie Rachid TRAORE</a:t>
            </a:r>
          </a:p>
          <a:p>
            <a:pPr algn="ctr">
              <a:lnSpc>
                <a:spcPts val="2659"/>
              </a:lnSpc>
            </a:pPr>
            <a:r>
              <a:rPr lang="en-US" sz="1899">
                <a:solidFill>
                  <a:srgbClr val="000000"/>
                </a:solidFill>
                <a:latin typeface="Open Sans"/>
                <a:ea typeface="Open Sans"/>
                <a:cs typeface="Open Sans"/>
                <a:sym typeface="Open Sans"/>
              </a:rPr>
              <a:t>Adoumbaye MADJYAM</a:t>
            </a:r>
          </a:p>
          <a:p>
            <a:pPr algn="ctr">
              <a:lnSpc>
                <a:spcPts val="2659"/>
              </a:lnSpc>
            </a:pPr>
            <a:r>
              <a:rPr lang="en-US" sz="1899">
                <a:solidFill>
                  <a:srgbClr val="000000"/>
                </a:solidFill>
                <a:latin typeface="Open Sans"/>
                <a:ea typeface="Open Sans"/>
                <a:cs typeface="Open Sans"/>
                <a:sym typeface="Open Sans"/>
              </a:rPr>
              <a:t>Mame Elhadj SARR </a:t>
            </a:r>
          </a:p>
          <a:p>
            <a:pPr algn="ctr">
              <a:lnSpc>
                <a:spcPts val="2659"/>
              </a:lnSpc>
              <a:spcBef>
                <a:spcPct val="0"/>
              </a:spcBef>
            </a:pPr>
            <a:endParaRPr lang="en-US" sz="1899">
              <a:solidFill>
                <a:srgbClr val="000000"/>
              </a:solidFill>
              <a:latin typeface="Open Sans"/>
              <a:ea typeface="Open Sans"/>
              <a:cs typeface="Open Sans"/>
              <a:sym typeface="Open Sans"/>
            </a:endParaRPr>
          </a:p>
        </p:txBody>
      </p:sp>
      <p:sp>
        <p:nvSpPr>
          <p:cNvPr id="33" name="TextBox 33"/>
          <p:cNvSpPr txBox="1"/>
          <p:nvPr/>
        </p:nvSpPr>
        <p:spPr>
          <a:xfrm>
            <a:off x="12727494" y="9076373"/>
            <a:ext cx="4842395"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a:ea typeface="Open Sans"/>
                <a:cs typeface="Open Sans"/>
                <a:sym typeface="Open Sans"/>
              </a:rPr>
              <a:t>Sous la supervision de :</a:t>
            </a:r>
          </a:p>
          <a:p>
            <a:pPr algn="ctr">
              <a:lnSpc>
                <a:spcPts val="2659"/>
              </a:lnSpc>
            </a:pPr>
            <a:r>
              <a:rPr lang="en-US" sz="1899">
                <a:solidFill>
                  <a:srgbClr val="000000"/>
                </a:solidFill>
                <a:latin typeface="Open Sans"/>
                <a:ea typeface="Open Sans"/>
                <a:cs typeface="Open Sans"/>
                <a:sym typeface="Open Sans"/>
              </a:rPr>
              <a:t>Mme Mously DIAW</a:t>
            </a:r>
          </a:p>
          <a:p>
            <a:pPr algn="ctr">
              <a:lnSpc>
                <a:spcPts val="2659"/>
              </a:lnSpc>
              <a:spcBef>
                <a:spcPct val="0"/>
              </a:spcBef>
            </a:pPr>
            <a:endParaRPr lang="en-US" sz="1899">
              <a:solidFill>
                <a:srgbClr val="000000"/>
              </a:solidFill>
              <a:latin typeface="Open Sans"/>
              <a:ea typeface="Open Sans"/>
              <a:cs typeface="Open Sans"/>
              <a:sym typeface="Open Sans"/>
            </a:endParaRPr>
          </a:p>
        </p:txBody>
      </p:sp>
      <p:sp>
        <p:nvSpPr>
          <p:cNvPr id="34" name="TextBox 34"/>
          <p:cNvSpPr txBox="1"/>
          <p:nvPr/>
        </p:nvSpPr>
        <p:spPr>
          <a:xfrm>
            <a:off x="4659117" y="786852"/>
            <a:ext cx="7966595" cy="1536067"/>
          </a:xfrm>
          <a:prstGeom prst="rect">
            <a:avLst/>
          </a:prstGeom>
        </p:spPr>
        <p:txBody>
          <a:bodyPr lIns="0" tIns="0" rIns="0" bIns="0" rtlCol="0" anchor="t">
            <a:spAutoFit/>
          </a:bodyPr>
          <a:lstStyle/>
          <a:p>
            <a:pPr algn="ctr">
              <a:lnSpc>
                <a:spcPts val="6159"/>
              </a:lnSpc>
            </a:pPr>
            <a:r>
              <a:rPr lang="en-US" sz="4399" b="1">
                <a:solidFill>
                  <a:srgbClr val="171FD0"/>
                </a:solidFill>
                <a:latin typeface="Open Sans Bold"/>
                <a:ea typeface="Open Sans Bold"/>
                <a:cs typeface="Open Sans Bold"/>
                <a:sym typeface="Open Sans Bold"/>
              </a:rPr>
              <a:t>Projet de Machine learning</a:t>
            </a:r>
          </a:p>
          <a:p>
            <a:pPr algn="ctr">
              <a:lnSpc>
                <a:spcPts val="6159"/>
              </a:lnSpc>
              <a:spcBef>
                <a:spcPct val="0"/>
              </a:spcBef>
            </a:pPr>
            <a:endParaRPr lang="en-US" sz="4399" b="1">
              <a:solidFill>
                <a:srgbClr val="171FD0"/>
              </a:solidFill>
              <a:latin typeface="Open Sans Bold"/>
              <a:ea typeface="Open Sans Bold"/>
              <a:cs typeface="Open Sans Bold"/>
              <a:sym typeface="Open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249834"/>
            <a:ext cx="5510074" cy="5683297"/>
            <a:chOff x="0" y="0"/>
            <a:chExt cx="1451213" cy="1496835"/>
          </a:xfrm>
        </p:grpSpPr>
        <p:sp>
          <p:nvSpPr>
            <p:cNvPr id="3" name="Freeform 3"/>
            <p:cNvSpPr/>
            <p:nvPr/>
          </p:nvSpPr>
          <p:spPr>
            <a:xfrm>
              <a:off x="0" y="0"/>
              <a:ext cx="1451213" cy="1496835"/>
            </a:xfrm>
            <a:custGeom>
              <a:avLst/>
              <a:gdLst/>
              <a:ahLst/>
              <a:cxnLst/>
              <a:rect l="l" t="t" r="r" b="b"/>
              <a:pathLst>
                <a:path w="1451213" h="1496835">
                  <a:moveTo>
                    <a:pt x="0" y="0"/>
                  </a:moveTo>
                  <a:lnTo>
                    <a:pt x="1451213" y="0"/>
                  </a:lnTo>
                  <a:lnTo>
                    <a:pt x="1451213" y="1496835"/>
                  </a:lnTo>
                  <a:lnTo>
                    <a:pt x="0" y="1496835"/>
                  </a:lnTo>
                  <a:close/>
                </a:path>
              </a:pathLst>
            </a:custGeom>
            <a:solidFill>
              <a:srgbClr val="F6F6F6"/>
            </a:solidFill>
          </p:spPr>
        </p:sp>
        <p:sp>
          <p:nvSpPr>
            <p:cNvPr id="4" name="TextBox 4"/>
            <p:cNvSpPr txBox="1"/>
            <p:nvPr/>
          </p:nvSpPr>
          <p:spPr>
            <a:xfrm>
              <a:off x="0" y="-38100"/>
              <a:ext cx="1451213" cy="153493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118268" y="557525"/>
            <a:ext cx="1141032" cy="471175"/>
            <a:chOff x="0" y="0"/>
            <a:chExt cx="1521375" cy="628233"/>
          </a:xfrm>
        </p:grpSpPr>
        <p:grpSp>
          <p:nvGrpSpPr>
            <p:cNvPr id="6" name="Group 6"/>
            <p:cNvGrpSpPr/>
            <p:nvPr/>
          </p:nvGrpSpPr>
          <p:grpSpPr>
            <a:xfrm>
              <a:off x="0"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7714"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5428"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93143" y="0"/>
              <a:ext cx="628233" cy="6282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1602075" y="2568691"/>
            <a:ext cx="1681143" cy="168114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942128" y="2919981"/>
            <a:ext cx="1001038" cy="1088804"/>
          </a:xfrm>
          <a:custGeom>
            <a:avLst/>
            <a:gdLst/>
            <a:ahLst/>
            <a:cxnLst/>
            <a:rect l="l" t="t" r="r" b="b"/>
            <a:pathLst>
              <a:path w="1001038" h="1088804">
                <a:moveTo>
                  <a:pt x="0" y="0"/>
                </a:moveTo>
                <a:lnTo>
                  <a:pt x="1001038" y="0"/>
                </a:lnTo>
                <a:lnTo>
                  <a:pt x="1001038" y="1088804"/>
                </a:lnTo>
                <a:lnTo>
                  <a:pt x="0" y="108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4956199" y="3409263"/>
            <a:ext cx="13331801" cy="6244911"/>
          </a:xfrm>
          <a:custGeom>
            <a:avLst/>
            <a:gdLst/>
            <a:ahLst/>
            <a:cxnLst/>
            <a:rect l="l" t="t" r="r" b="b"/>
            <a:pathLst>
              <a:path w="13331801" h="6244911">
                <a:moveTo>
                  <a:pt x="0" y="0"/>
                </a:moveTo>
                <a:lnTo>
                  <a:pt x="13331801" y="0"/>
                </a:lnTo>
                <a:lnTo>
                  <a:pt x="13331801" y="6244911"/>
                </a:lnTo>
                <a:lnTo>
                  <a:pt x="0" y="6244911"/>
                </a:lnTo>
                <a:lnTo>
                  <a:pt x="0" y="0"/>
                </a:lnTo>
                <a:close/>
              </a:path>
            </a:pathLst>
          </a:custGeom>
          <a:blipFill>
            <a:blip r:embed="rId4"/>
            <a:stretch>
              <a:fillRect l="-1779"/>
            </a:stretch>
          </a:blipFill>
        </p:spPr>
      </p:sp>
      <p:sp>
        <p:nvSpPr>
          <p:cNvPr id="23" name="TextBox 23"/>
          <p:cNvSpPr txBox="1"/>
          <p:nvPr/>
        </p:nvSpPr>
        <p:spPr>
          <a:xfrm>
            <a:off x="1028700" y="461432"/>
            <a:ext cx="7854998" cy="1606339"/>
          </a:xfrm>
          <a:prstGeom prst="rect">
            <a:avLst/>
          </a:prstGeom>
        </p:spPr>
        <p:txBody>
          <a:bodyPr lIns="0" tIns="0" rIns="0" bIns="0" rtlCol="0" anchor="t">
            <a:spAutoFit/>
          </a:bodyPr>
          <a:lstStyle/>
          <a:p>
            <a:pPr algn="l">
              <a:lnSpc>
                <a:spcPts val="6859"/>
              </a:lnSpc>
            </a:pPr>
            <a:r>
              <a:rPr lang="en-US" sz="4899" b="1" spc="137">
                <a:solidFill>
                  <a:srgbClr val="171FD0"/>
                </a:solidFill>
                <a:latin typeface="Montserrat Bold"/>
                <a:ea typeface="Montserrat Bold"/>
                <a:cs typeface="Montserrat Bold"/>
                <a:sym typeface="Montserrat Bold"/>
              </a:rPr>
              <a:t>DATA CLEANING</a:t>
            </a:r>
          </a:p>
          <a:p>
            <a:pPr algn="l">
              <a:lnSpc>
                <a:spcPts val="6113"/>
              </a:lnSpc>
            </a:pPr>
            <a:endParaRPr lang="en-US" sz="4899" b="1" spc="137">
              <a:solidFill>
                <a:srgbClr val="171FD0"/>
              </a:solidFill>
              <a:latin typeface="Montserrat Bold"/>
              <a:ea typeface="Montserrat Bold"/>
              <a:cs typeface="Montserrat Bold"/>
              <a:sym typeface="Montserrat Bold"/>
            </a:endParaRPr>
          </a:p>
        </p:txBody>
      </p:sp>
      <p:sp>
        <p:nvSpPr>
          <p:cNvPr id="24" name="TextBox 24"/>
          <p:cNvSpPr txBox="1"/>
          <p:nvPr/>
        </p:nvSpPr>
        <p:spPr>
          <a:xfrm>
            <a:off x="-156195" y="1504236"/>
            <a:ext cx="5510074" cy="1174696"/>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Etat du jeu de données</a:t>
            </a:r>
          </a:p>
        </p:txBody>
      </p:sp>
      <p:sp>
        <p:nvSpPr>
          <p:cNvPr id="25" name="TextBox 25"/>
          <p:cNvSpPr txBox="1"/>
          <p:nvPr/>
        </p:nvSpPr>
        <p:spPr>
          <a:xfrm>
            <a:off x="0" y="4199285"/>
            <a:ext cx="5197684" cy="5693898"/>
          </a:xfrm>
          <a:prstGeom prst="rect">
            <a:avLst/>
          </a:prstGeom>
        </p:spPr>
        <p:txBody>
          <a:bodyPr lIns="0" tIns="0" rIns="0" bIns="0" rtlCol="0" anchor="t">
            <a:spAutoFit/>
          </a:bodyPr>
          <a:lstStyle/>
          <a:p>
            <a:pPr algn="l">
              <a:lnSpc>
                <a:spcPts val="3788"/>
              </a:lnSpc>
            </a:pPr>
            <a:r>
              <a:rPr lang="en-US" sz="2705" b="1">
                <a:solidFill>
                  <a:srgbClr val="000000"/>
                </a:solidFill>
                <a:latin typeface="Montserrat Medium"/>
                <a:ea typeface="Montserrat Medium"/>
                <a:cs typeface="Montserrat Medium"/>
                <a:sym typeface="Montserrat Medium"/>
              </a:rPr>
              <a:t>L’état du jeu de données brute</a:t>
            </a:r>
          </a:p>
          <a:p>
            <a:pPr algn="l">
              <a:lnSpc>
                <a:spcPts val="3788"/>
              </a:lnSpc>
            </a:pPr>
            <a:r>
              <a:rPr lang="en-US" sz="2705" b="1">
                <a:solidFill>
                  <a:srgbClr val="000000"/>
                </a:solidFill>
                <a:latin typeface="Montserrat Medium"/>
                <a:ea typeface="Montserrat Medium"/>
                <a:cs typeface="Montserrat Medium"/>
                <a:sym typeface="Montserrat Medium"/>
              </a:rPr>
              <a:t>Nous avons constaté que le jeu de données contient beaucoup de données manquantes plus précisement de valeurs “Na”:</a:t>
            </a:r>
          </a:p>
          <a:p>
            <a:pPr algn="l">
              <a:lnSpc>
                <a:spcPts val="3788"/>
              </a:lnSpc>
            </a:pPr>
            <a:r>
              <a:rPr lang="en-US" sz="2705" b="1">
                <a:solidFill>
                  <a:srgbClr val="000000"/>
                </a:solidFill>
                <a:latin typeface="Montserrat Medium"/>
                <a:ea typeface="Montserrat Medium"/>
                <a:cs typeface="Montserrat Medium"/>
                <a:sym typeface="Montserrat Medium"/>
              </a:rPr>
              <a:t>Certains sont :</a:t>
            </a:r>
          </a:p>
          <a:p>
            <a:pPr algn="l">
              <a:lnSpc>
                <a:spcPts val="3788"/>
              </a:lnSpc>
            </a:pPr>
            <a:r>
              <a:rPr lang="en-US" sz="2705" b="1">
                <a:solidFill>
                  <a:srgbClr val="000000"/>
                </a:solidFill>
                <a:latin typeface="Montserrat Medium"/>
                <a:ea typeface="Montserrat Medium"/>
                <a:cs typeface="Montserrat Medium"/>
                <a:sym typeface="Montserrat Medium"/>
              </a:rPr>
              <a:t>-des données non applicables</a:t>
            </a:r>
          </a:p>
          <a:p>
            <a:pPr algn="l">
              <a:lnSpc>
                <a:spcPts val="3788"/>
              </a:lnSpc>
            </a:pPr>
            <a:r>
              <a:rPr lang="en-US" sz="2705" b="1">
                <a:solidFill>
                  <a:srgbClr val="000000"/>
                </a:solidFill>
                <a:latin typeface="Montserrat Medium"/>
                <a:ea typeface="Montserrat Medium"/>
                <a:cs typeface="Montserrat Medium"/>
                <a:sym typeface="Montserrat Medium"/>
              </a:rPr>
              <a:t>-d’autres sont réellement </a:t>
            </a:r>
          </a:p>
          <a:p>
            <a:pPr algn="l">
              <a:lnSpc>
                <a:spcPts val="3788"/>
              </a:lnSpc>
            </a:pPr>
            <a:r>
              <a:rPr lang="en-US" sz="2705" b="1">
                <a:solidFill>
                  <a:srgbClr val="000000"/>
                </a:solidFill>
                <a:latin typeface="Montserrat Medium"/>
                <a:ea typeface="Montserrat Medium"/>
                <a:cs typeface="Montserrat Medium"/>
                <a:sym typeface="Montserrat Medium"/>
              </a:rPr>
              <a:t>des données manquantes</a:t>
            </a:r>
          </a:p>
        </p:txBody>
      </p:sp>
      <p:sp>
        <p:nvSpPr>
          <p:cNvPr id="26" name="TextBox 26"/>
          <p:cNvSpPr txBox="1"/>
          <p:nvPr/>
        </p:nvSpPr>
        <p:spPr>
          <a:xfrm>
            <a:off x="4956199" y="2289687"/>
            <a:ext cx="11499348" cy="1174696"/>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Représentation visuelle des données manquantes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153976"/>
            <a:ext cx="16071240" cy="5104324"/>
            <a:chOff x="0" y="0"/>
            <a:chExt cx="4232755" cy="1344349"/>
          </a:xfrm>
        </p:grpSpPr>
        <p:sp>
          <p:nvSpPr>
            <p:cNvPr id="3" name="Freeform 3"/>
            <p:cNvSpPr/>
            <p:nvPr/>
          </p:nvSpPr>
          <p:spPr>
            <a:xfrm>
              <a:off x="0" y="0"/>
              <a:ext cx="4232754" cy="1344349"/>
            </a:xfrm>
            <a:custGeom>
              <a:avLst/>
              <a:gdLst/>
              <a:ahLst/>
              <a:cxnLst/>
              <a:rect l="l" t="t" r="r" b="b"/>
              <a:pathLst>
                <a:path w="4232754" h="1344349">
                  <a:moveTo>
                    <a:pt x="0" y="0"/>
                  </a:moveTo>
                  <a:lnTo>
                    <a:pt x="4232754" y="0"/>
                  </a:lnTo>
                  <a:lnTo>
                    <a:pt x="4232754" y="1344349"/>
                  </a:lnTo>
                  <a:lnTo>
                    <a:pt x="0" y="1344349"/>
                  </a:lnTo>
                  <a:close/>
                </a:path>
              </a:pathLst>
            </a:custGeom>
            <a:solidFill>
              <a:srgbClr val="F6F6F6"/>
            </a:solidFill>
          </p:spPr>
        </p:sp>
        <p:sp>
          <p:nvSpPr>
            <p:cNvPr id="4" name="TextBox 4"/>
            <p:cNvSpPr txBox="1"/>
            <p:nvPr/>
          </p:nvSpPr>
          <p:spPr>
            <a:xfrm>
              <a:off x="0" y="-38100"/>
              <a:ext cx="4232755" cy="13824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118268" y="557525"/>
            <a:ext cx="1141032" cy="471175"/>
            <a:chOff x="0" y="0"/>
            <a:chExt cx="1521375" cy="628233"/>
          </a:xfrm>
        </p:grpSpPr>
        <p:grpSp>
          <p:nvGrpSpPr>
            <p:cNvPr id="6" name="Group 6"/>
            <p:cNvGrpSpPr/>
            <p:nvPr/>
          </p:nvGrpSpPr>
          <p:grpSpPr>
            <a:xfrm>
              <a:off x="0"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7714"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5428"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93143" y="0"/>
              <a:ext cx="628233" cy="6282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3187182" y="3709016"/>
            <a:ext cx="1193111" cy="889920"/>
            <a:chOff x="0" y="0"/>
            <a:chExt cx="1590815" cy="1186561"/>
          </a:xfrm>
        </p:grpSpPr>
        <p:grpSp>
          <p:nvGrpSpPr>
            <p:cNvPr id="19" name="Group 19"/>
            <p:cNvGrpSpPr/>
            <p:nvPr/>
          </p:nvGrpSpPr>
          <p:grpSpPr>
            <a:xfrm>
              <a:off x="0" y="0"/>
              <a:ext cx="1590815" cy="1186561"/>
              <a:chOff x="0" y="0"/>
              <a:chExt cx="360499" cy="268890"/>
            </a:xfrm>
          </p:grpSpPr>
          <p:sp>
            <p:nvSpPr>
              <p:cNvPr id="20" name="Freeform 20"/>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1" name="TextBox 21"/>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01</a:t>
              </a:r>
            </a:p>
          </p:txBody>
        </p:sp>
      </p:grpSp>
      <p:grpSp>
        <p:nvGrpSpPr>
          <p:cNvPr id="23" name="Group 23"/>
          <p:cNvGrpSpPr/>
          <p:nvPr/>
        </p:nvGrpSpPr>
        <p:grpSpPr>
          <a:xfrm>
            <a:off x="8547445" y="3709016"/>
            <a:ext cx="1193111" cy="889920"/>
            <a:chOff x="0" y="0"/>
            <a:chExt cx="1590815" cy="1186561"/>
          </a:xfrm>
        </p:grpSpPr>
        <p:grpSp>
          <p:nvGrpSpPr>
            <p:cNvPr id="24" name="Group 24"/>
            <p:cNvGrpSpPr/>
            <p:nvPr/>
          </p:nvGrpSpPr>
          <p:grpSpPr>
            <a:xfrm>
              <a:off x="0" y="0"/>
              <a:ext cx="1590815" cy="1186561"/>
              <a:chOff x="0" y="0"/>
              <a:chExt cx="360499" cy="268890"/>
            </a:xfrm>
          </p:grpSpPr>
          <p:sp>
            <p:nvSpPr>
              <p:cNvPr id="25" name="Freeform 25"/>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6" name="TextBox 26"/>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02</a:t>
              </a:r>
            </a:p>
          </p:txBody>
        </p:sp>
      </p:grpSp>
      <p:grpSp>
        <p:nvGrpSpPr>
          <p:cNvPr id="28" name="Group 28"/>
          <p:cNvGrpSpPr/>
          <p:nvPr/>
        </p:nvGrpSpPr>
        <p:grpSpPr>
          <a:xfrm>
            <a:off x="14057519" y="3709016"/>
            <a:ext cx="1193111" cy="889920"/>
            <a:chOff x="0" y="0"/>
            <a:chExt cx="1590815" cy="1186561"/>
          </a:xfrm>
        </p:grpSpPr>
        <p:grpSp>
          <p:nvGrpSpPr>
            <p:cNvPr id="29" name="Group 29"/>
            <p:cNvGrpSpPr/>
            <p:nvPr/>
          </p:nvGrpSpPr>
          <p:grpSpPr>
            <a:xfrm>
              <a:off x="0" y="0"/>
              <a:ext cx="1590815" cy="1186561"/>
              <a:chOff x="0" y="0"/>
              <a:chExt cx="360499" cy="268890"/>
            </a:xfrm>
          </p:grpSpPr>
          <p:sp>
            <p:nvSpPr>
              <p:cNvPr id="30" name="Freeform 30"/>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31" name="TextBox 31"/>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03</a:t>
              </a:r>
            </a:p>
          </p:txBody>
        </p:sp>
      </p:grpSp>
      <p:sp>
        <p:nvSpPr>
          <p:cNvPr id="33" name="TextBox 33"/>
          <p:cNvSpPr txBox="1"/>
          <p:nvPr/>
        </p:nvSpPr>
        <p:spPr>
          <a:xfrm>
            <a:off x="6388963" y="2134724"/>
            <a:ext cx="5510074" cy="1174696"/>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2: Les données manquantes</a:t>
            </a:r>
          </a:p>
        </p:txBody>
      </p:sp>
      <p:sp>
        <p:nvSpPr>
          <p:cNvPr id="34" name="TextBox 34"/>
          <p:cNvSpPr txBox="1"/>
          <p:nvPr/>
        </p:nvSpPr>
        <p:spPr>
          <a:xfrm>
            <a:off x="296619" y="2047329"/>
            <a:ext cx="6092344" cy="1294338"/>
          </a:xfrm>
          <a:prstGeom prst="rect">
            <a:avLst/>
          </a:prstGeom>
        </p:spPr>
        <p:txBody>
          <a:bodyPr lIns="0" tIns="0" rIns="0" bIns="0" rtlCol="0" anchor="t">
            <a:spAutoFit/>
          </a:bodyPr>
          <a:lstStyle/>
          <a:p>
            <a:pPr algn="ctr">
              <a:lnSpc>
                <a:spcPts val="5053"/>
              </a:lnSpc>
            </a:pPr>
            <a:r>
              <a:rPr lang="en-US" sz="4679" b="1">
                <a:solidFill>
                  <a:srgbClr val="000000"/>
                </a:solidFill>
                <a:latin typeface="Montserrat Bold"/>
                <a:ea typeface="Montserrat Bold"/>
                <a:cs typeface="Montserrat Bold"/>
                <a:sym typeface="Montserrat Bold"/>
              </a:rPr>
              <a:t> 1: Les données “not applicable”</a:t>
            </a:r>
          </a:p>
        </p:txBody>
      </p:sp>
      <p:sp>
        <p:nvSpPr>
          <p:cNvPr id="35" name="TextBox 35"/>
          <p:cNvSpPr txBox="1"/>
          <p:nvPr/>
        </p:nvSpPr>
        <p:spPr>
          <a:xfrm>
            <a:off x="11899037" y="2745885"/>
            <a:ext cx="5510074" cy="595782"/>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3: Méthodes</a:t>
            </a:r>
          </a:p>
        </p:txBody>
      </p:sp>
      <p:sp>
        <p:nvSpPr>
          <p:cNvPr id="36" name="TextBox 36"/>
          <p:cNvSpPr txBox="1"/>
          <p:nvPr/>
        </p:nvSpPr>
        <p:spPr>
          <a:xfrm>
            <a:off x="1219261" y="4913262"/>
            <a:ext cx="5169701" cy="4528294"/>
          </a:xfrm>
          <a:prstGeom prst="rect">
            <a:avLst/>
          </a:prstGeom>
        </p:spPr>
        <p:txBody>
          <a:bodyPr lIns="0" tIns="0" rIns="0" bIns="0" rtlCol="0" anchor="t">
            <a:spAutoFit/>
          </a:bodyPr>
          <a:lstStyle/>
          <a:p>
            <a:pPr algn="ctr">
              <a:lnSpc>
                <a:spcPts val="3302"/>
              </a:lnSpc>
            </a:pPr>
            <a:r>
              <a:rPr lang="en-US" sz="2358" b="1">
                <a:solidFill>
                  <a:srgbClr val="000000"/>
                </a:solidFill>
                <a:latin typeface="Montserrat Medium"/>
                <a:ea typeface="Montserrat Medium"/>
                <a:cs typeface="Montserrat Medium"/>
                <a:sym typeface="Montserrat Medium"/>
              </a:rPr>
              <a:t> Il s’agit de donnée ne s'appliquant pas à la situation en question.</a:t>
            </a:r>
          </a:p>
          <a:p>
            <a:pPr algn="ctr">
              <a:lnSpc>
                <a:spcPts val="3302"/>
              </a:lnSpc>
            </a:pPr>
            <a:r>
              <a:rPr lang="en-US" sz="2358" b="1">
                <a:solidFill>
                  <a:srgbClr val="000000"/>
                </a:solidFill>
                <a:latin typeface="Montserrat Medium"/>
                <a:ea typeface="Montserrat Medium"/>
                <a:cs typeface="Montserrat Medium"/>
                <a:sym typeface="Montserrat Medium"/>
              </a:rPr>
              <a:t>Par exemple:</a:t>
            </a:r>
          </a:p>
          <a:p>
            <a:pPr algn="ctr">
              <a:lnSpc>
                <a:spcPts val="3302"/>
              </a:lnSpc>
            </a:pPr>
            <a:r>
              <a:rPr lang="en-US" sz="2358" b="1">
                <a:solidFill>
                  <a:srgbClr val="000000"/>
                </a:solidFill>
                <a:latin typeface="Montserrat Medium"/>
                <a:ea typeface="Montserrat Medium"/>
                <a:cs typeface="Montserrat Medium"/>
                <a:sym typeface="Montserrat Medium"/>
              </a:rPr>
              <a:t>Alley: Type of alley access to property</a:t>
            </a:r>
          </a:p>
          <a:p>
            <a:pPr algn="ctr">
              <a:lnSpc>
                <a:spcPts val="3302"/>
              </a:lnSpc>
            </a:pPr>
            <a:endParaRPr lang="en-US" sz="2358" b="1">
              <a:solidFill>
                <a:srgbClr val="000000"/>
              </a:solidFill>
              <a:latin typeface="Montserrat Medium"/>
              <a:ea typeface="Montserrat Medium"/>
              <a:cs typeface="Montserrat Medium"/>
              <a:sym typeface="Montserrat Medium"/>
            </a:endParaRPr>
          </a:p>
          <a:p>
            <a:pPr algn="ctr">
              <a:lnSpc>
                <a:spcPts val="3302"/>
              </a:lnSpc>
            </a:pPr>
            <a:r>
              <a:rPr lang="en-US" sz="2358" b="1">
                <a:solidFill>
                  <a:srgbClr val="000000"/>
                </a:solidFill>
                <a:latin typeface="Montserrat Medium"/>
                <a:ea typeface="Montserrat Medium"/>
                <a:cs typeface="Montserrat Medium"/>
                <a:sym typeface="Montserrat Medium"/>
              </a:rPr>
              <a:t>       Grvl Gravel</a:t>
            </a:r>
          </a:p>
          <a:p>
            <a:pPr algn="ctr">
              <a:lnSpc>
                <a:spcPts val="3302"/>
              </a:lnSpc>
            </a:pPr>
            <a:r>
              <a:rPr lang="en-US" sz="2358" b="1">
                <a:solidFill>
                  <a:srgbClr val="000000"/>
                </a:solidFill>
                <a:latin typeface="Montserrat Medium"/>
                <a:ea typeface="Montserrat Medium"/>
                <a:cs typeface="Montserrat Medium"/>
                <a:sym typeface="Montserrat Medium"/>
              </a:rPr>
              <a:t>       Pave Paved</a:t>
            </a:r>
          </a:p>
          <a:p>
            <a:pPr algn="ctr">
              <a:lnSpc>
                <a:spcPts val="3302"/>
              </a:lnSpc>
            </a:pPr>
            <a:r>
              <a:rPr lang="en-US" sz="2358" b="1">
                <a:solidFill>
                  <a:srgbClr val="000000"/>
                </a:solidFill>
                <a:latin typeface="Montserrat Medium"/>
                <a:ea typeface="Montserrat Medium"/>
                <a:cs typeface="Montserrat Medium"/>
                <a:sym typeface="Montserrat Medium"/>
              </a:rPr>
              <a:t>       NA  No alley access</a:t>
            </a:r>
          </a:p>
          <a:p>
            <a:pPr algn="ctr">
              <a:lnSpc>
                <a:spcPts val="3302"/>
              </a:lnSpc>
            </a:pPr>
            <a:endParaRPr lang="en-US" sz="2358" b="1">
              <a:solidFill>
                <a:srgbClr val="000000"/>
              </a:solidFill>
              <a:latin typeface="Montserrat Medium"/>
              <a:ea typeface="Montserrat Medium"/>
              <a:cs typeface="Montserrat Medium"/>
              <a:sym typeface="Montserrat Medium"/>
            </a:endParaRPr>
          </a:p>
        </p:txBody>
      </p:sp>
      <p:sp>
        <p:nvSpPr>
          <p:cNvPr id="37" name="TextBox 37"/>
          <p:cNvSpPr txBox="1"/>
          <p:nvPr/>
        </p:nvSpPr>
        <p:spPr>
          <a:xfrm>
            <a:off x="6698134" y="5095875"/>
            <a:ext cx="4916679" cy="2938326"/>
          </a:xfrm>
          <a:prstGeom prst="rect">
            <a:avLst/>
          </a:prstGeom>
        </p:spPr>
        <p:txBody>
          <a:bodyPr lIns="0" tIns="0" rIns="0" bIns="0" rtlCol="0" anchor="t">
            <a:spAutoFit/>
          </a:bodyPr>
          <a:lstStyle/>
          <a:p>
            <a:pPr algn="ctr">
              <a:lnSpc>
                <a:spcPts val="3965"/>
              </a:lnSpc>
            </a:pPr>
            <a:r>
              <a:rPr lang="en-US" sz="2832" b="1">
                <a:solidFill>
                  <a:srgbClr val="000000"/>
                </a:solidFill>
                <a:latin typeface="Montserrat Medium"/>
                <a:ea typeface="Montserrat Medium"/>
                <a:cs typeface="Montserrat Medium"/>
                <a:sym typeface="Montserrat Medium"/>
              </a:rPr>
              <a:t>Il y’a également certaines variables qui  contiennent véritablement des données manquantes et non des données “not applicable”</a:t>
            </a:r>
          </a:p>
        </p:txBody>
      </p:sp>
      <p:sp>
        <p:nvSpPr>
          <p:cNvPr id="38" name="TextBox 38"/>
          <p:cNvSpPr txBox="1"/>
          <p:nvPr/>
        </p:nvSpPr>
        <p:spPr>
          <a:xfrm>
            <a:off x="12208209" y="5095875"/>
            <a:ext cx="4891731" cy="3200888"/>
          </a:xfrm>
          <a:prstGeom prst="rect">
            <a:avLst/>
          </a:prstGeom>
        </p:spPr>
        <p:txBody>
          <a:bodyPr lIns="0" tIns="0" rIns="0" bIns="0" rtlCol="0" anchor="t">
            <a:spAutoFit/>
          </a:bodyPr>
          <a:lstStyle/>
          <a:p>
            <a:pPr algn="ctr">
              <a:lnSpc>
                <a:spcPts val="3648"/>
              </a:lnSpc>
            </a:pPr>
            <a:r>
              <a:rPr lang="en-US" sz="2605" b="1">
                <a:solidFill>
                  <a:srgbClr val="000000"/>
                </a:solidFill>
                <a:latin typeface="Montserrat Medium"/>
                <a:ea typeface="Montserrat Medium"/>
                <a:cs typeface="Montserrat Medium"/>
                <a:sym typeface="Montserrat Medium"/>
              </a:rPr>
              <a:t>Imputation des données manquante </a:t>
            </a:r>
          </a:p>
          <a:p>
            <a:pPr marL="562587" lvl="1" indent="-281294" algn="ctr">
              <a:lnSpc>
                <a:spcPts val="3648"/>
              </a:lnSpc>
              <a:buFont typeface="Arial"/>
              <a:buChar char="•"/>
            </a:pPr>
            <a:r>
              <a:rPr lang="en-US" sz="2605" b="1">
                <a:solidFill>
                  <a:srgbClr val="000000"/>
                </a:solidFill>
                <a:latin typeface="Montserrat Medium"/>
                <a:ea typeface="Montserrat Medium"/>
                <a:cs typeface="Montserrat Medium"/>
                <a:sym typeface="Montserrat Medium"/>
              </a:rPr>
              <a:t>par “le median” pour les variables numériques et</a:t>
            </a:r>
          </a:p>
          <a:p>
            <a:pPr marL="562587" lvl="1" indent="-281294" algn="ctr">
              <a:lnSpc>
                <a:spcPts val="3648"/>
              </a:lnSpc>
              <a:buFont typeface="Arial"/>
              <a:buChar char="•"/>
            </a:pPr>
            <a:r>
              <a:rPr lang="en-US" sz="2605" b="1">
                <a:solidFill>
                  <a:srgbClr val="000000"/>
                </a:solidFill>
                <a:latin typeface="Montserrat Medium"/>
                <a:ea typeface="Montserrat Medium"/>
                <a:cs typeface="Montserrat Medium"/>
                <a:sym typeface="Montserrat Medium"/>
              </a:rPr>
              <a:t> le mode pour les variables catégorielles</a:t>
            </a:r>
          </a:p>
          <a:p>
            <a:pPr algn="ctr">
              <a:lnSpc>
                <a:spcPts val="3648"/>
              </a:lnSpc>
            </a:pPr>
            <a:endParaRPr lang="en-US" sz="2605" b="1">
              <a:solidFill>
                <a:srgbClr val="000000"/>
              </a:solidFill>
              <a:latin typeface="Montserrat Medium"/>
              <a:ea typeface="Montserrat Medium"/>
              <a:cs typeface="Montserrat Medium"/>
              <a:sym typeface="Montserrat Medium"/>
            </a:endParaRPr>
          </a:p>
        </p:txBody>
      </p:sp>
      <p:sp>
        <p:nvSpPr>
          <p:cNvPr id="39" name="TextBox 39"/>
          <p:cNvSpPr txBox="1"/>
          <p:nvPr/>
        </p:nvSpPr>
        <p:spPr>
          <a:xfrm>
            <a:off x="1028700" y="461432"/>
            <a:ext cx="7854998" cy="1606339"/>
          </a:xfrm>
          <a:prstGeom prst="rect">
            <a:avLst/>
          </a:prstGeom>
        </p:spPr>
        <p:txBody>
          <a:bodyPr lIns="0" tIns="0" rIns="0" bIns="0" rtlCol="0" anchor="t">
            <a:spAutoFit/>
          </a:bodyPr>
          <a:lstStyle/>
          <a:p>
            <a:pPr algn="l">
              <a:lnSpc>
                <a:spcPts val="6859"/>
              </a:lnSpc>
            </a:pPr>
            <a:r>
              <a:rPr lang="en-US" sz="4899" b="1" spc="137">
                <a:solidFill>
                  <a:srgbClr val="171FD0"/>
                </a:solidFill>
                <a:latin typeface="Montserrat Bold"/>
                <a:ea typeface="Montserrat Bold"/>
                <a:cs typeface="Montserrat Bold"/>
                <a:sym typeface="Montserrat Bold"/>
              </a:rPr>
              <a:t>DATA CLEANING</a:t>
            </a:r>
          </a:p>
          <a:p>
            <a:pPr algn="l">
              <a:lnSpc>
                <a:spcPts val="6113"/>
              </a:lnSpc>
            </a:pPr>
            <a:endParaRPr lang="en-US" sz="4899" b="1" spc="137">
              <a:solidFill>
                <a:srgbClr val="171FD0"/>
              </a:solidFill>
              <a:latin typeface="Montserrat Bold"/>
              <a:ea typeface="Montserrat Bold"/>
              <a:cs typeface="Montserrat Bold"/>
              <a:sym typeface="Montserrat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153976"/>
            <a:ext cx="16071240" cy="5104324"/>
            <a:chOff x="0" y="0"/>
            <a:chExt cx="4232755" cy="1344349"/>
          </a:xfrm>
        </p:grpSpPr>
        <p:sp>
          <p:nvSpPr>
            <p:cNvPr id="3" name="Freeform 3"/>
            <p:cNvSpPr/>
            <p:nvPr/>
          </p:nvSpPr>
          <p:spPr>
            <a:xfrm>
              <a:off x="0" y="0"/>
              <a:ext cx="4232754" cy="1344349"/>
            </a:xfrm>
            <a:custGeom>
              <a:avLst/>
              <a:gdLst/>
              <a:ahLst/>
              <a:cxnLst/>
              <a:rect l="l" t="t" r="r" b="b"/>
              <a:pathLst>
                <a:path w="4232754" h="1344349">
                  <a:moveTo>
                    <a:pt x="0" y="0"/>
                  </a:moveTo>
                  <a:lnTo>
                    <a:pt x="4232754" y="0"/>
                  </a:lnTo>
                  <a:lnTo>
                    <a:pt x="4232754" y="1344349"/>
                  </a:lnTo>
                  <a:lnTo>
                    <a:pt x="0" y="1344349"/>
                  </a:lnTo>
                  <a:close/>
                </a:path>
              </a:pathLst>
            </a:custGeom>
            <a:solidFill>
              <a:srgbClr val="F6F6F6"/>
            </a:solidFill>
          </p:spPr>
        </p:sp>
        <p:sp>
          <p:nvSpPr>
            <p:cNvPr id="4" name="TextBox 4"/>
            <p:cNvSpPr txBox="1"/>
            <p:nvPr/>
          </p:nvSpPr>
          <p:spPr>
            <a:xfrm>
              <a:off x="0" y="-38100"/>
              <a:ext cx="4232755" cy="13824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118268" y="557525"/>
            <a:ext cx="1141032" cy="471175"/>
            <a:chOff x="0" y="0"/>
            <a:chExt cx="1521375" cy="628233"/>
          </a:xfrm>
        </p:grpSpPr>
        <p:grpSp>
          <p:nvGrpSpPr>
            <p:cNvPr id="6" name="Group 6"/>
            <p:cNvGrpSpPr/>
            <p:nvPr/>
          </p:nvGrpSpPr>
          <p:grpSpPr>
            <a:xfrm>
              <a:off x="0"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7714"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5428"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93143" y="0"/>
              <a:ext cx="628233" cy="6282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3187182" y="3709016"/>
            <a:ext cx="1193111" cy="889920"/>
            <a:chOff x="0" y="0"/>
            <a:chExt cx="1590815" cy="1186561"/>
          </a:xfrm>
        </p:grpSpPr>
        <p:grpSp>
          <p:nvGrpSpPr>
            <p:cNvPr id="19" name="Group 19"/>
            <p:cNvGrpSpPr/>
            <p:nvPr/>
          </p:nvGrpSpPr>
          <p:grpSpPr>
            <a:xfrm>
              <a:off x="0" y="0"/>
              <a:ext cx="1590815" cy="1186561"/>
              <a:chOff x="0" y="0"/>
              <a:chExt cx="360499" cy="268890"/>
            </a:xfrm>
          </p:grpSpPr>
          <p:sp>
            <p:nvSpPr>
              <p:cNvPr id="20" name="Freeform 20"/>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1" name="TextBox 21"/>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01</a:t>
              </a:r>
            </a:p>
          </p:txBody>
        </p:sp>
      </p:grpSp>
      <p:grpSp>
        <p:nvGrpSpPr>
          <p:cNvPr id="23" name="Group 23"/>
          <p:cNvGrpSpPr/>
          <p:nvPr/>
        </p:nvGrpSpPr>
        <p:grpSpPr>
          <a:xfrm>
            <a:off x="7950889" y="3709016"/>
            <a:ext cx="1193111" cy="889920"/>
            <a:chOff x="0" y="0"/>
            <a:chExt cx="1590815" cy="1186561"/>
          </a:xfrm>
        </p:grpSpPr>
        <p:grpSp>
          <p:nvGrpSpPr>
            <p:cNvPr id="24" name="Group 24"/>
            <p:cNvGrpSpPr/>
            <p:nvPr/>
          </p:nvGrpSpPr>
          <p:grpSpPr>
            <a:xfrm>
              <a:off x="0" y="0"/>
              <a:ext cx="1590815" cy="1186561"/>
              <a:chOff x="0" y="0"/>
              <a:chExt cx="360499" cy="268890"/>
            </a:xfrm>
          </p:grpSpPr>
          <p:sp>
            <p:nvSpPr>
              <p:cNvPr id="25" name="Freeform 25"/>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26" name="TextBox 26"/>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02</a:t>
              </a:r>
            </a:p>
          </p:txBody>
        </p:sp>
      </p:grpSp>
      <p:grpSp>
        <p:nvGrpSpPr>
          <p:cNvPr id="28" name="Group 28"/>
          <p:cNvGrpSpPr/>
          <p:nvPr/>
        </p:nvGrpSpPr>
        <p:grpSpPr>
          <a:xfrm>
            <a:off x="14057519" y="3709016"/>
            <a:ext cx="1193111" cy="889920"/>
            <a:chOff x="0" y="0"/>
            <a:chExt cx="1590815" cy="1186561"/>
          </a:xfrm>
        </p:grpSpPr>
        <p:grpSp>
          <p:nvGrpSpPr>
            <p:cNvPr id="29" name="Group 29"/>
            <p:cNvGrpSpPr/>
            <p:nvPr/>
          </p:nvGrpSpPr>
          <p:grpSpPr>
            <a:xfrm>
              <a:off x="0" y="0"/>
              <a:ext cx="1590815" cy="1186561"/>
              <a:chOff x="0" y="0"/>
              <a:chExt cx="360499" cy="268890"/>
            </a:xfrm>
          </p:grpSpPr>
          <p:sp>
            <p:nvSpPr>
              <p:cNvPr id="30" name="Freeform 30"/>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31" name="TextBox 31"/>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03</a:t>
              </a:r>
            </a:p>
          </p:txBody>
        </p:sp>
      </p:grpSp>
      <p:sp>
        <p:nvSpPr>
          <p:cNvPr id="33" name="TextBox 33"/>
          <p:cNvSpPr txBox="1"/>
          <p:nvPr/>
        </p:nvSpPr>
        <p:spPr>
          <a:xfrm>
            <a:off x="5801932" y="1955408"/>
            <a:ext cx="5510074" cy="1753609"/>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2: détectées par la méthode du Z-score</a:t>
            </a:r>
          </a:p>
        </p:txBody>
      </p:sp>
      <p:sp>
        <p:nvSpPr>
          <p:cNvPr id="34" name="TextBox 34"/>
          <p:cNvSpPr txBox="1"/>
          <p:nvPr/>
        </p:nvSpPr>
        <p:spPr>
          <a:xfrm>
            <a:off x="296619" y="2047329"/>
            <a:ext cx="6092344" cy="1294338"/>
          </a:xfrm>
          <a:prstGeom prst="rect">
            <a:avLst/>
          </a:prstGeom>
        </p:spPr>
        <p:txBody>
          <a:bodyPr lIns="0" tIns="0" rIns="0" bIns="0" rtlCol="0" anchor="t">
            <a:spAutoFit/>
          </a:bodyPr>
          <a:lstStyle/>
          <a:p>
            <a:pPr algn="ctr">
              <a:lnSpc>
                <a:spcPts val="5053"/>
              </a:lnSpc>
            </a:pPr>
            <a:r>
              <a:rPr lang="en-US" sz="4679" b="1">
                <a:solidFill>
                  <a:srgbClr val="000000"/>
                </a:solidFill>
                <a:latin typeface="Montserrat Bold"/>
                <a:ea typeface="Montserrat Bold"/>
                <a:cs typeface="Montserrat Bold"/>
                <a:sym typeface="Montserrat Bold"/>
              </a:rPr>
              <a:t> 1: les valeurs abérrantes</a:t>
            </a:r>
          </a:p>
        </p:txBody>
      </p:sp>
      <p:sp>
        <p:nvSpPr>
          <p:cNvPr id="35" name="TextBox 35"/>
          <p:cNvSpPr txBox="1"/>
          <p:nvPr/>
        </p:nvSpPr>
        <p:spPr>
          <a:xfrm>
            <a:off x="11899037" y="1955408"/>
            <a:ext cx="5510074" cy="1753609"/>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3: Traitées par la methode de winsorisation</a:t>
            </a:r>
          </a:p>
        </p:txBody>
      </p:sp>
      <p:sp>
        <p:nvSpPr>
          <p:cNvPr id="36" name="TextBox 36"/>
          <p:cNvSpPr txBox="1"/>
          <p:nvPr/>
        </p:nvSpPr>
        <p:spPr>
          <a:xfrm>
            <a:off x="1028700" y="5648466"/>
            <a:ext cx="5169701" cy="1613283"/>
          </a:xfrm>
          <a:prstGeom prst="rect">
            <a:avLst/>
          </a:prstGeom>
        </p:spPr>
        <p:txBody>
          <a:bodyPr lIns="0" tIns="0" rIns="0" bIns="0" rtlCol="0" anchor="t">
            <a:spAutoFit/>
          </a:bodyPr>
          <a:lstStyle/>
          <a:p>
            <a:pPr algn="l">
              <a:lnSpc>
                <a:spcPts val="4705"/>
              </a:lnSpc>
            </a:pPr>
            <a:r>
              <a:rPr lang="en-US" sz="3360">
                <a:solidFill>
                  <a:srgbClr val="000000"/>
                </a:solidFill>
                <a:latin typeface="Arimo"/>
                <a:ea typeface="Arimo"/>
                <a:cs typeface="Arimo"/>
                <a:sym typeface="Arimo"/>
              </a:rPr>
              <a:t>Les données présentes des valeurs abérrantes</a:t>
            </a:r>
          </a:p>
          <a:p>
            <a:pPr algn="ctr">
              <a:lnSpc>
                <a:spcPts val="3302"/>
              </a:lnSpc>
            </a:pPr>
            <a:endParaRPr lang="en-US" sz="3360">
              <a:solidFill>
                <a:srgbClr val="000000"/>
              </a:solidFill>
              <a:latin typeface="Arimo"/>
              <a:ea typeface="Arimo"/>
              <a:cs typeface="Arimo"/>
              <a:sym typeface="Arimo"/>
            </a:endParaRPr>
          </a:p>
        </p:txBody>
      </p:sp>
      <p:sp>
        <p:nvSpPr>
          <p:cNvPr id="37" name="TextBox 37"/>
          <p:cNvSpPr txBox="1"/>
          <p:nvPr/>
        </p:nvSpPr>
        <p:spPr>
          <a:xfrm>
            <a:off x="6536625" y="5686566"/>
            <a:ext cx="4362817" cy="1298239"/>
          </a:xfrm>
          <a:prstGeom prst="rect">
            <a:avLst/>
          </a:prstGeom>
        </p:spPr>
        <p:txBody>
          <a:bodyPr lIns="0" tIns="0" rIns="0" bIns="0" rtlCol="0" anchor="t">
            <a:spAutoFit/>
          </a:bodyPr>
          <a:lstStyle/>
          <a:p>
            <a:pPr algn="ctr">
              <a:lnSpc>
                <a:spcPts val="3518"/>
              </a:lnSpc>
            </a:pPr>
            <a:r>
              <a:rPr lang="en-US" sz="2513" b="1">
                <a:solidFill>
                  <a:srgbClr val="000000"/>
                </a:solidFill>
                <a:latin typeface="Montserrat Medium"/>
                <a:ea typeface="Montserrat Medium"/>
                <a:cs typeface="Montserrat Medium"/>
                <a:sym typeface="Montserrat Medium"/>
              </a:rPr>
              <a:t>Les valeurs abérantes sont détectées par la méthode du Z-score</a:t>
            </a:r>
          </a:p>
        </p:txBody>
      </p:sp>
      <p:sp>
        <p:nvSpPr>
          <p:cNvPr id="38" name="TextBox 38"/>
          <p:cNvSpPr txBox="1"/>
          <p:nvPr/>
        </p:nvSpPr>
        <p:spPr>
          <a:xfrm>
            <a:off x="12208209" y="6026238"/>
            <a:ext cx="4891731" cy="895838"/>
          </a:xfrm>
          <a:prstGeom prst="rect">
            <a:avLst/>
          </a:prstGeom>
        </p:spPr>
        <p:txBody>
          <a:bodyPr lIns="0" tIns="0" rIns="0" bIns="0" rtlCol="0" anchor="t">
            <a:spAutoFit/>
          </a:bodyPr>
          <a:lstStyle/>
          <a:p>
            <a:pPr algn="ctr">
              <a:lnSpc>
                <a:spcPts val="3648"/>
              </a:lnSpc>
            </a:pPr>
            <a:r>
              <a:rPr lang="en-US" sz="2605" b="1">
                <a:solidFill>
                  <a:srgbClr val="000000"/>
                </a:solidFill>
                <a:latin typeface="Montserrat Medium"/>
                <a:ea typeface="Montserrat Medium"/>
                <a:cs typeface="Montserrat Medium"/>
                <a:sym typeface="Montserrat Medium"/>
              </a:rPr>
              <a:t>Elles sont traitées par la méthode de winsorisation</a:t>
            </a:r>
          </a:p>
        </p:txBody>
      </p:sp>
      <p:sp>
        <p:nvSpPr>
          <p:cNvPr id="39" name="TextBox 39"/>
          <p:cNvSpPr txBox="1"/>
          <p:nvPr/>
        </p:nvSpPr>
        <p:spPr>
          <a:xfrm>
            <a:off x="1028700" y="461432"/>
            <a:ext cx="7854998" cy="1606339"/>
          </a:xfrm>
          <a:prstGeom prst="rect">
            <a:avLst/>
          </a:prstGeom>
        </p:spPr>
        <p:txBody>
          <a:bodyPr lIns="0" tIns="0" rIns="0" bIns="0" rtlCol="0" anchor="t">
            <a:spAutoFit/>
          </a:bodyPr>
          <a:lstStyle/>
          <a:p>
            <a:pPr algn="l">
              <a:lnSpc>
                <a:spcPts val="6859"/>
              </a:lnSpc>
            </a:pPr>
            <a:r>
              <a:rPr lang="en-US" sz="4899" b="1" spc="137">
                <a:solidFill>
                  <a:srgbClr val="171FD0"/>
                </a:solidFill>
                <a:latin typeface="Montserrat Bold"/>
                <a:ea typeface="Montserrat Bold"/>
                <a:cs typeface="Montserrat Bold"/>
                <a:sym typeface="Montserrat Bold"/>
              </a:rPr>
              <a:t>DATA CLEANING</a:t>
            </a:r>
          </a:p>
          <a:p>
            <a:pPr algn="l">
              <a:lnSpc>
                <a:spcPts val="6113"/>
              </a:lnSpc>
            </a:pPr>
            <a:endParaRPr lang="en-US" sz="4899" b="1" spc="137">
              <a:solidFill>
                <a:srgbClr val="171FD0"/>
              </a:solidFill>
              <a:latin typeface="Montserrat Bold"/>
              <a:ea typeface="Montserrat Bold"/>
              <a:cs typeface="Montserrat Bold"/>
              <a:sym typeface="Montserrat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18268" y="557525"/>
            <a:ext cx="1141032" cy="471175"/>
            <a:chOff x="0" y="0"/>
            <a:chExt cx="1521375" cy="628233"/>
          </a:xfrm>
        </p:grpSpPr>
        <p:grpSp>
          <p:nvGrpSpPr>
            <p:cNvPr id="3" name="Group 3"/>
            <p:cNvGrpSpPr/>
            <p:nvPr/>
          </p:nvGrpSpPr>
          <p:grpSpPr>
            <a:xfrm>
              <a:off x="0" y="0"/>
              <a:ext cx="628233" cy="62823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97714"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95428"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93143"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15" name="Freeform 15"/>
          <p:cNvSpPr/>
          <p:nvPr/>
        </p:nvSpPr>
        <p:spPr>
          <a:xfrm>
            <a:off x="0" y="2510652"/>
            <a:ext cx="8506371" cy="5560047"/>
          </a:xfrm>
          <a:custGeom>
            <a:avLst/>
            <a:gdLst/>
            <a:ahLst/>
            <a:cxnLst/>
            <a:rect l="l" t="t" r="r" b="b"/>
            <a:pathLst>
              <a:path w="8506371" h="5560047">
                <a:moveTo>
                  <a:pt x="0" y="0"/>
                </a:moveTo>
                <a:lnTo>
                  <a:pt x="8506371" y="0"/>
                </a:lnTo>
                <a:lnTo>
                  <a:pt x="8506371" y="5560046"/>
                </a:lnTo>
                <a:lnTo>
                  <a:pt x="0" y="5560046"/>
                </a:lnTo>
                <a:lnTo>
                  <a:pt x="0" y="0"/>
                </a:lnTo>
                <a:close/>
              </a:path>
            </a:pathLst>
          </a:custGeom>
          <a:blipFill>
            <a:blip r:embed="rId2"/>
            <a:stretch>
              <a:fillRect l="-1037" r="-104450" b="-247"/>
            </a:stretch>
          </a:blipFill>
        </p:spPr>
      </p:sp>
      <p:sp>
        <p:nvSpPr>
          <p:cNvPr id="16" name="TextBox 16"/>
          <p:cNvSpPr txBox="1"/>
          <p:nvPr/>
        </p:nvSpPr>
        <p:spPr>
          <a:xfrm>
            <a:off x="1240231" y="1076325"/>
            <a:ext cx="14532279" cy="1174696"/>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NORMALISATION LOGARITHMIQUE </a:t>
            </a:r>
          </a:p>
          <a:p>
            <a:pPr algn="ctr">
              <a:lnSpc>
                <a:spcPts val="4570"/>
              </a:lnSpc>
            </a:pPr>
            <a:r>
              <a:rPr lang="en-US" sz="4231" b="1">
                <a:solidFill>
                  <a:srgbClr val="000000"/>
                </a:solidFill>
                <a:latin typeface="Montserrat Bold"/>
                <a:ea typeface="Montserrat Bold"/>
                <a:cs typeface="Montserrat Bold"/>
                <a:sym typeface="Montserrat Bold"/>
              </a:rPr>
              <a:t>DE LA VARIABLE CIBLE “SalePrice”</a:t>
            </a:r>
          </a:p>
        </p:txBody>
      </p:sp>
      <p:sp>
        <p:nvSpPr>
          <p:cNvPr id="17" name="TextBox 17"/>
          <p:cNvSpPr txBox="1"/>
          <p:nvPr/>
        </p:nvSpPr>
        <p:spPr>
          <a:xfrm>
            <a:off x="651373" y="182668"/>
            <a:ext cx="7854998" cy="1606339"/>
          </a:xfrm>
          <a:prstGeom prst="rect">
            <a:avLst/>
          </a:prstGeom>
        </p:spPr>
        <p:txBody>
          <a:bodyPr lIns="0" tIns="0" rIns="0" bIns="0" rtlCol="0" anchor="t">
            <a:spAutoFit/>
          </a:bodyPr>
          <a:lstStyle/>
          <a:p>
            <a:pPr algn="l">
              <a:lnSpc>
                <a:spcPts val="6859"/>
              </a:lnSpc>
            </a:pPr>
            <a:r>
              <a:rPr lang="en-US" sz="4899" b="1" spc="137">
                <a:solidFill>
                  <a:srgbClr val="171FD0"/>
                </a:solidFill>
                <a:latin typeface="Montserrat Bold"/>
                <a:ea typeface="Montserrat Bold"/>
                <a:cs typeface="Montserrat Bold"/>
                <a:sym typeface="Montserrat Bold"/>
              </a:rPr>
              <a:t>Feature Engineering</a:t>
            </a:r>
          </a:p>
          <a:p>
            <a:pPr algn="l">
              <a:lnSpc>
                <a:spcPts val="6113"/>
              </a:lnSpc>
            </a:pPr>
            <a:endParaRPr lang="en-US" sz="4899" b="1" spc="137">
              <a:solidFill>
                <a:srgbClr val="171FD0"/>
              </a:solidFill>
              <a:latin typeface="Montserrat Bold"/>
              <a:ea typeface="Montserrat Bold"/>
              <a:cs typeface="Montserrat Bold"/>
              <a:sym typeface="Montserrat Bold"/>
            </a:endParaRPr>
          </a:p>
        </p:txBody>
      </p:sp>
      <p:sp>
        <p:nvSpPr>
          <p:cNvPr id="18" name="Freeform 18"/>
          <p:cNvSpPr/>
          <p:nvPr/>
        </p:nvSpPr>
        <p:spPr>
          <a:xfrm>
            <a:off x="8537442" y="2234931"/>
            <a:ext cx="9750558" cy="5817138"/>
          </a:xfrm>
          <a:custGeom>
            <a:avLst/>
            <a:gdLst/>
            <a:ahLst/>
            <a:cxnLst/>
            <a:rect l="l" t="t" r="r" b="b"/>
            <a:pathLst>
              <a:path w="9750558" h="5817138">
                <a:moveTo>
                  <a:pt x="0" y="0"/>
                </a:moveTo>
                <a:lnTo>
                  <a:pt x="9750558" y="0"/>
                </a:lnTo>
                <a:lnTo>
                  <a:pt x="9750558" y="5817138"/>
                </a:lnTo>
                <a:lnTo>
                  <a:pt x="0" y="5817138"/>
                </a:lnTo>
                <a:lnTo>
                  <a:pt x="0" y="0"/>
                </a:lnTo>
                <a:close/>
              </a:path>
            </a:pathLst>
          </a:custGeom>
          <a:blipFill>
            <a:blip r:embed="rId2"/>
            <a:stretch>
              <a:fillRect l="-101600" r="-111" b="-7813"/>
            </a:stretch>
          </a:blipFill>
        </p:spPr>
      </p:sp>
      <p:sp>
        <p:nvSpPr>
          <p:cNvPr id="19" name="TextBox 19"/>
          <p:cNvSpPr txBox="1"/>
          <p:nvPr/>
        </p:nvSpPr>
        <p:spPr>
          <a:xfrm>
            <a:off x="267642" y="8737448"/>
            <a:ext cx="17694321" cy="993373"/>
          </a:xfrm>
          <a:prstGeom prst="rect">
            <a:avLst/>
          </a:prstGeom>
        </p:spPr>
        <p:txBody>
          <a:bodyPr lIns="0" tIns="0" rIns="0" bIns="0" rtlCol="0" anchor="t">
            <a:spAutoFit/>
          </a:bodyPr>
          <a:lstStyle/>
          <a:p>
            <a:pPr algn="r">
              <a:lnSpc>
                <a:spcPts val="4047"/>
              </a:lnSpc>
            </a:pPr>
            <a:r>
              <a:rPr lang="en-US" sz="2890" b="1">
                <a:solidFill>
                  <a:srgbClr val="000000"/>
                </a:solidFill>
                <a:latin typeface="Open Sans Bold"/>
                <a:ea typeface="Open Sans Bold"/>
                <a:cs typeface="Open Sans Bold"/>
                <a:sym typeface="Open Sans Bold"/>
              </a:rPr>
              <a:t>Pour la suite de l'analyse, nous appliquerons le logarithme à la variable cible « SalePrice». </a:t>
            </a:r>
          </a:p>
          <a:p>
            <a:pPr algn="r">
              <a:lnSpc>
                <a:spcPts val="4047"/>
              </a:lnSpc>
              <a:spcBef>
                <a:spcPct val="0"/>
              </a:spcBef>
            </a:pPr>
            <a:r>
              <a:rPr lang="en-US" sz="2890" b="1">
                <a:solidFill>
                  <a:srgbClr val="000000"/>
                </a:solidFill>
                <a:latin typeface="Open Sans Bold"/>
                <a:ea typeface="Open Sans Bold"/>
                <a:cs typeface="Open Sans Bold"/>
                <a:sym typeface="Open Sans Bold"/>
              </a:rPr>
              <a:t>La normalité étant une hypothèse importante pour de nombreuses techniques statistiques.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63706" y="-6560411"/>
            <a:ext cx="12148871" cy="12148871"/>
            <a:chOff x="0" y="0"/>
            <a:chExt cx="16198495" cy="16198495"/>
          </a:xfrm>
        </p:grpSpPr>
        <p:grpSp>
          <p:nvGrpSpPr>
            <p:cNvPr id="3" name="Group 3"/>
            <p:cNvGrpSpPr/>
            <p:nvPr/>
          </p:nvGrpSpPr>
          <p:grpSpPr>
            <a:xfrm>
              <a:off x="0" y="0"/>
              <a:ext cx="16198495" cy="161984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56236" y="656236"/>
              <a:ext cx="14886024" cy="148860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89197" y="1589197"/>
              <a:ext cx="13020101" cy="130201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482626" y="2482626"/>
              <a:ext cx="11233242" cy="112332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a:off x="10097270" y="1403596"/>
            <a:ext cx="917746" cy="471175"/>
            <a:chOff x="0" y="0"/>
            <a:chExt cx="1223661" cy="628233"/>
          </a:xfrm>
        </p:grpSpPr>
        <p:grpSp>
          <p:nvGrpSpPr>
            <p:cNvPr id="16" name="Group 16"/>
            <p:cNvGrpSpPr/>
            <p:nvPr/>
          </p:nvGrpSpPr>
          <p:grpSpPr>
            <a:xfrm>
              <a:off x="0" y="0"/>
              <a:ext cx="628233" cy="62823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97714" y="0"/>
              <a:ext cx="628233" cy="62823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595428" y="0"/>
              <a:ext cx="628233" cy="62823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5" name="Group 25"/>
          <p:cNvGrpSpPr/>
          <p:nvPr/>
        </p:nvGrpSpPr>
        <p:grpSpPr>
          <a:xfrm>
            <a:off x="4078584" y="8831583"/>
            <a:ext cx="916071" cy="9160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4045746" y="8831583"/>
            <a:ext cx="601574" cy="60157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427126" y="8230010"/>
            <a:ext cx="601574" cy="60157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449581" y="5014004"/>
            <a:ext cx="7896952" cy="2369386"/>
          </a:xfrm>
          <a:prstGeom prst="rect">
            <a:avLst/>
          </a:prstGeom>
        </p:spPr>
        <p:txBody>
          <a:bodyPr lIns="0" tIns="0" rIns="0" bIns="0" rtlCol="0" anchor="t">
            <a:spAutoFit/>
          </a:bodyPr>
          <a:lstStyle/>
          <a:p>
            <a:pPr algn="l">
              <a:lnSpc>
                <a:spcPts val="9284"/>
              </a:lnSpc>
            </a:pPr>
            <a:r>
              <a:rPr lang="en-US" sz="8596" b="1">
                <a:solidFill>
                  <a:srgbClr val="000000"/>
                </a:solidFill>
                <a:latin typeface="Montserrat Bold"/>
                <a:ea typeface="Montserrat Bold"/>
                <a:cs typeface="Montserrat Bold"/>
                <a:sym typeface="Montserrat Bold"/>
              </a:rPr>
              <a:t> Modélisation</a:t>
            </a:r>
          </a:p>
          <a:p>
            <a:pPr algn="l">
              <a:lnSpc>
                <a:spcPts val="9284"/>
              </a:lnSpc>
            </a:pPr>
            <a:endParaRPr lang="en-US" sz="8596" b="1">
              <a:solidFill>
                <a:srgbClr val="000000"/>
              </a:solidFill>
              <a:latin typeface="Montserrat Bold"/>
              <a:ea typeface="Montserrat Bold"/>
              <a:cs typeface="Montserrat Bold"/>
              <a:sym typeface="Montserrat Bold"/>
            </a:endParaRPr>
          </a:p>
        </p:txBody>
      </p:sp>
      <p:sp>
        <p:nvSpPr>
          <p:cNvPr id="35" name="TextBox 35"/>
          <p:cNvSpPr txBox="1"/>
          <p:nvPr/>
        </p:nvSpPr>
        <p:spPr>
          <a:xfrm>
            <a:off x="4536619" y="4039985"/>
            <a:ext cx="1742505" cy="2744526"/>
          </a:xfrm>
          <a:prstGeom prst="rect">
            <a:avLst/>
          </a:prstGeom>
        </p:spPr>
        <p:txBody>
          <a:bodyPr lIns="0" tIns="0" rIns="0" bIns="0" rtlCol="0" anchor="t">
            <a:spAutoFit/>
          </a:bodyPr>
          <a:lstStyle/>
          <a:p>
            <a:pPr algn="ctr">
              <a:lnSpc>
                <a:spcPts val="21976"/>
              </a:lnSpc>
              <a:spcBef>
                <a:spcPct val="0"/>
              </a:spcBef>
            </a:pPr>
            <a:r>
              <a:rPr lang="en-US" sz="15697">
                <a:solidFill>
                  <a:srgbClr val="171FD0"/>
                </a:solidFill>
                <a:latin typeface="Arimo"/>
                <a:ea typeface="Arimo"/>
                <a:cs typeface="Arimo"/>
                <a:sym typeface="Arimo"/>
              </a:rPr>
              <a:t>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51318" y="612668"/>
            <a:ext cx="7854998" cy="746338"/>
          </a:xfrm>
          <a:prstGeom prst="rect">
            <a:avLst/>
          </a:prstGeom>
        </p:spPr>
        <p:txBody>
          <a:bodyPr lIns="0" tIns="0" rIns="0" bIns="0" rtlCol="0" anchor="t">
            <a:spAutoFit/>
          </a:bodyPr>
          <a:lstStyle/>
          <a:p>
            <a:pPr algn="l">
              <a:lnSpc>
                <a:spcPts val="6113"/>
              </a:lnSpc>
            </a:pPr>
            <a:r>
              <a:rPr lang="en-US" sz="4366" b="1" spc="122">
                <a:solidFill>
                  <a:srgbClr val="171FD0"/>
                </a:solidFill>
                <a:latin typeface="Montserrat Bold"/>
                <a:ea typeface="Montserrat Bold"/>
                <a:cs typeface="Montserrat Bold"/>
                <a:sym typeface="Montserrat Bold"/>
              </a:rPr>
              <a:t>Specification du modèle</a:t>
            </a:r>
          </a:p>
        </p:txBody>
      </p:sp>
      <p:sp>
        <p:nvSpPr>
          <p:cNvPr id="3" name="TextBox 3"/>
          <p:cNvSpPr txBox="1"/>
          <p:nvPr/>
        </p:nvSpPr>
        <p:spPr>
          <a:xfrm>
            <a:off x="283940" y="2383758"/>
            <a:ext cx="5523133" cy="548218"/>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Variables explicatives</a:t>
            </a:r>
          </a:p>
        </p:txBody>
      </p:sp>
      <p:sp>
        <p:nvSpPr>
          <p:cNvPr id="4" name="TextBox 4"/>
          <p:cNvSpPr txBox="1"/>
          <p:nvPr/>
        </p:nvSpPr>
        <p:spPr>
          <a:xfrm>
            <a:off x="11069171" y="2624530"/>
            <a:ext cx="5412799" cy="548218"/>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Métriques d’évaluation</a:t>
            </a:r>
          </a:p>
        </p:txBody>
      </p:sp>
      <p:sp>
        <p:nvSpPr>
          <p:cNvPr id="5" name="TextBox 5"/>
          <p:cNvSpPr txBox="1"/>
          <p:nvPr/>
        </p:nvSpPr>
        <p:spPr>
          <a:xfrm>
            <a:off x="529975" y="7629133"/>
            <a:ext cx="3868111" cy="548218"/>
          </a:xfrm>
          <a:prstGeom prst="rect">
            <a:avLst/>
          </a:prstGeom>
        </p:spPr>
        <p:txBody>
          <a:bodyPr lIns="0" tIns="0" rIns="0" bIns="0" rtlCol="0" anchor="t">
            <a:spAutoFit/>
          </a:bodyPr>
          <a:lstStyle/>
          <a:p>
            <a:pPr algn="l">
              <a:lnSpc>
                <a:spcPts val="4433"/>
              </a:lnSpc>
            </a:pPr>
            <a:r>
              <a:rPr lang="en-US" sz="3166" b="1" spc="88" dirty="0">
                <a:solidFill>
                  <a:srgbClr val="171FD0"/>
                </a:solidFill>
                <a:latin typeface="Montserrat Bold"/>
                <a:ea typeface="Montserrat Bold"/>
                <a:cs typeface="Montserrat Bold"/>
                <a:sym typeface="Montserrat Bold"/>
              </a:rPr>
              <a:t>Variable </a:t>
            </a:r>
            <a:r>
              <a:rPr lang="en-US" sz="3166" b="1" spc="88" dirty="0" err="1">
                <a:solidFill>
                  <a:srgbClr val="171FD0"/>
                </a:solidFill>
                <a:latin typeface="Montserrat Bold"/>
                <a:ea typeface="Montserrat Bold"/>
                <a:cs typeface="Montserrat Bold"/>
                <a:sym typeface="Montserrat Bold"/>
              </a:rPr>
              <a:t>cible</a:t>
            </a:r>
            <a:endParaRPr lang="en-US" sz="3166" b="1" spc="88" dirty="0">
              <a:solidFill>
                <a:srgbClr val="171FD0"/>
              </a:solidFill>
              <a:latin typeface="Montserrat Bold"/>
              <a:ea typeface="Montserrat Bold"/>
              <a:cs typeface="Montserrat Bold"/>
              <a:sym typeface="Montserrat Bold"/>
            </a:endParaRPr>
          </a:p>
        </p:txBody>
      </p:sp>
      <p:sp>
        <p:nvSpPr>
          <p:cNvPr id="6" name="TextBox 6"/>
          <p:cNvSpPr txBox="1"/>
          <p:nvPr/>
        </p:nvSpPr>
        <p:spPr>
          <a:xfrm>
            <a:off x="11372591" y="6688303"/>
            <a:ext cx="3868111" cy="548218"/>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Pipeline</a:t>
            </a:r>
          </a:p>
        </p:txBody>
      </p:sp>
      <p:sp>
        <p:nvSpPr>
          <p:cNvPr id="7" name="TextBox 7"/>
          <p:cNvSpPr txBox="1"/>
          <p:nvPr/>
        </p:nvSpPr>
        <p:spPr>
          <a:xfrm>
            <a:off x="10801826" y="3932805"/>
            <a:ext cx="7486174" cy="2003023"/>
          </a:xfrm>
          <a:prstGeom prst="rect">
            <a:avLst/>
          </a:prstGeom>
        </p:spPr>
        <p:txBody>
          <a:bodyPr lIns="0" tIns="0" rIns="0" bIns="0" rtlCol="0" anchor="t">
            <a:spAutoFit/>
          </a:bodyPr>
          <a:lstStyle/>
          <a:p>
            <a:pPr marL="624132" lvl="1" indent="-312066" algn="just">
              <a:lnSpc>
                <a:spcPts val="4047"/>
              </a:lnSpc>
              <a:buFont typeface="Arial"/>
              <a:buChar char="•"/>
            </a:pPr>
            <a:r>
              <a:rPr lang="en-US" sz="2890">
                <a:solidFill>
                  <a:srgbClr val="000000"/>
                </a:solidFill>
                <a:latin typeface="Open Sans"/>
                <a:ea typeface="Open Sans"/>
                <a:cs typeface="Open Sans"/>
                <a:sym typeface="Open Sans"/>
              </a:rPr>
              <a:t>R²</a:t>
            </a:r>
          </a:p>
          <a:p>
            <a:pPr marL="624132" lvl="1" indent="-312066" algn="just">
              <a:lnSpc>
                <a:spcPts val="4047"/>
              </a:lnSpc>
              <a:buFont typeface="Arial"/>
              <a:buChar char="•"/>
            </a:pPr>
            <a:r>
              <a:rPr lang="en-US" sz="2890">
                <a:solidFill>
                  <a:srgbClr val="000000"/>
                </a:solidFill>
                <a:latin typeface="Open Sans"/>
                <a:ea typeface="Open Sans"/>
                <a:cs typeface="Open Sans"/>
                <a:sym typeface="Open Sans"/>
              </a:rPr>
              <a:t>Mean Squared Error (MSE)</a:t>
            </a:r>
          </a:p>
          <a:p>
            <a:pPr marL="624132" lvl="1" indent="-312066" algn="just">
              <a:lnSpc>
                <a:spcPts val="4047"/>
              </a:lnSpc>
              <a:buFont typeface="Arial"/>
              <a:buChar char="•"/>
            </a:pPr>
            <a:r>
              <a:rPr lang="en-US" sz="2890">
                <a:solidFill>
                  <a:srgbClr val="000000"/>
                </a:solidFill>
                <a:latin typeface="Open Sans"/>
                <a:ea typeface="Open Sans"/>
                <a:cs typeface="Open Sans"/>
                <a:sym typeface="Open Sans"/>
              </a:rPr>
              <a:t>Mean Absolute Percentage Error (MAPE)</a:t>
            </a:r>
          </a:p>
          <a:p>
            <a:pPr marL="624132" lvl="1" indent="-312066" algn="just">
              <a:lnSpc>
                <a:spcPts val="4047"/>
              </a:lnSpc>
              <a:buFont typeface="Arial"/>
              <a:buChar char="•"/>
            </a:pPr>
            <a:r>
              <a:rPr lang="en-US" sz="2890">
                <a:solidFill>
                  <a:srgbClr val="000000"/>
                </a:solidFill>
                <a:latin typeface="Open Sans"/>
                <a:ea typeface="Open Sans"/>
                <a:cs typeface="Open Sans"/>
                <a:sym typeface="Open Sans"/>
              </a:rPr>
              <a:t>Max error</a:t>
            </a:r>
          </a:p>
        </p:txBody>
      </p:sp>
      <p:sp>
        <p:nvSpPr>
          <p:cNvPr id="8" name="TextBox 8"/>
          <p:cNvSpPr txBox="1"/>
          <p:nvPr/>
        </p:nvSpPr>
        <p:spPr>
          <a:xfrm>
            <a:off x="11069171" y="7593126"/>
            <a:ext cx="7486174" cy="2507848"/>
          </a:xfrm>
          <a:prstGeom prst="rect">
            <a:avLst/>
          </a:prstGeom>
        </p:spPr>
        <p:txBody>
          <a:bodyPr lIns="0" tIns="0" rIns="0" bIns="0" rtlCol="0" anchor="t">
            <a:spAutoFit/>
          </a:bodyPr>
          <a:lstStyle/>
          <a:p>
            <a:pPr algn="l">
              <a:lnSpc>
                <a:spcPts val="4047"/>
              </a:lnSpc>
            </a:pPr>
            <a:r>
              <a:rPr lang="en-US" sz="2890" b="1">
                <a:solidFill>
                  <a:srgbClr val="000000"/>
                </a:solidFill>
                <a:latin typeface="Open Sans Bold"/>
                <a:ea typeface="Open Sans Bold"/>
                <a:cs typeface="Open Sans Bold"/>
                <a:sym typeface="Open Sans Bold"/>
              </a:rPr>
              <a:t>Numeric_tansformer</a:t>
            </a:r>
          </a:p>
          <a:p>
            <a:pPr marL="624132" lvl="1" indent="-312066" algn="l">
              <a:lnSpc>
                <a:spcPts val="4047"/>
              </a:lnSpc>
              <a:buFont typeface="Arial"/>
              <a:buChar char="•"/>
            </a:pPr>
            <a:r>
              <a:rPr lang="en-US" sz="2890">
                <a:solidFill>
                  <a:srgbClr val="000000"/>
                </a:solidFill>
                <a:latin typeface="Open Sans"/>
                <a:ea typeface="Open Sans"/>
                <a:cs typeface="Open Sans"/>
                <a:sym typeface="Open Sans"/>
              </a:rPr>
              <a:t>Standardisation</a:t>
            </a:r>
          </a:p>
          <a:p>
            <a:pPr algn="l">
              <a:lnSpc>
                <a:spcPts val="4047"/>
              </a:lnSpc>
            </a:pPr>
            <a:r>
              <a:rPr lang="en-US" sz="2890" b="1">
                <a:solidFill>
                  <a:srgbClr val="000000"/>
                </a:solidFill>
                <a:latin typeface="Open Sans Bold"/>
                <a:ea typeface="Open Sans Bold"/>
                <a:cs typeface="Open Sans Bold"/>
                <a:sym typeface="Open Sans Bold"/>
              </a:rPr>
              <a:t>Categorical Transformer</a:t>
            </a:r>
          </a:p>
          <a:p>
            <a:pPr marL="624132" lvl="1" indent="-312066" algn="l">
              <a:lnSpc>
                <a:spcPts val="4047"/>
              </a:lnSpc>
              <a:buFont typeface="Arial"/>
              <a:buChar char="•"/>
            </a:pPr>
            <a:r>
              <a:rPr lang="en-US" sz="2890">
                <a:solidFill>
                  <a:srgbClr val="000000"/>
                </a:solidFill>
                <a:latin typeface="Open Sans"/>
                <a:ea typeface="Open Sans"/>
                <a:cs typeface="Open Sans"/>
                <a:sym typeface="Open Sans"/>
              </a:rPr>
              <a:t>One Hot Encoder</a:t>
            </a:r>
          </a:p>
          <a:p>
            <a:pPr marL="624132" lvl="1" indent="-312066" algn="l">
              <a:lnSpc>
                <a:spcPts val="4047"/>
              </a:lnSpc>
              <a:buFont typeface="Arial"/>
              <a:buChar char="•"/>
            </a:pPr>
            <a:r>
              <a:rPr lang="en-US" sz="2890">
                <a:solidFill>
                  <a:srgbClr val="000000"/>
                </a:solidFill>
                <a:latin typeface="Open Sans"/>
                <a:ea typeface="Open Sans"/>
                <a:cs typeface="Open Sans"/>
                <a:sym typeface="Open Sans"/>
              </a:rPr>
              <a:t>Ordinal Encoder</a:t>
            </a:r>
          </a:p>
        </p:txBody>
      </p:sp>
      <p:sp>
        <p:nvSpPr>
          <p:cNvPr id="9" name="TextBox 9"/>
          <p:cNvSpPr txBox="1"/>
          <p:nvPr/>
        </p:nvSpPr>
        <p:spPr>
          <a:xfrm>
            <a:off x="1689469" y="8602586"/>
            <a:ext cx="1549122" cy="488548"/>
          </a:xfrm>
          <a:prstGeom prst="rect">
            <a:avLst/>
          </a:prstGeom>
        </p:spPr>
        <p:txBody>
          <a:bodyPr lIns="0" tIns="0" rIns="0" bIns="0" rtlCol="0" anchor="t">
            <a:spAutoFit/>
          </a:bodyPr>
          <a:lstStyle/>
          <a:p>
            <a:pPr algn="ctr">
              <a:lnSpc>
                <a:spcPts val="4047"/>
              </a:lnSpc>
              <a:spcBef>
                <a:spcPct val="0"/>
              </a:spcBef>
            </a:pPr>
            <a:r>
              <a:rPr lang="en-US" sz="2890" dirty="0" err="1">
                <a:solidFill>
                  <a:srgbClr val="000000"/>
                </a:solidFill>
                <a:latin typeface="Open Sans"/>
                <a:ea typeface="Open Sans"/>
                <a:cs typeface="Open Sans"/>
                <a:sym typeface="Open Sans"/>
              </a:rPr>
              <a:t>SalePrice</a:t>
            </a:r>
            <a:endParaRPr lang="en-US" sz="2890" dirty="0">
              <a:solidFill>
                <a:srgbClr val="000000"/>
              </a:solidFill>
              <a:latin typeface="Open Sans"/>
              <a:ea typeface="Open Sans"/>
              <a:cs typeface="Open Sans"/>
              <a:sym typeface="Open Sans"/>
            </a:endParaRPr>
          </a:p>
        </p:txBody>
      </p:sp>
      <p:sp>
        <p:nvSpPr>
          <p:cNvPr id="10" name="TextBox 10"/>
          <p:cNvSpPr txBox="1"/>
          <p:nvPr/>
        </p:nvSpPr>
        <p:spPr>
          <a:xfrm>
            <a:off x="261638" y="3711890"/>
            <a:ext cx="7969709" cy="3247734"/>
          </a:xfrm>
          <a:prstGeom prst="rect">
            <a:avLst/>
          </a:prstGeom>
        </p:spPr>
        <p:txBody>
          <a:bodyPr lIns="0" tIns="0" rIns="0" bIns="0" rtlCol="0" anchor="t">
            <a:spAutoFit/>
          </a:bodyPr>
          <a:lstStyle/>
          <a:p>
            <a:pPr marL="569215" lvl="1" indent="-284607" algn="just">
              <a:lnSpc>
                <a:spcPts val="3691"/>
              </a:lnSpc>
              <a:buFont typeface="Arial"/>
              <a:buChar char="•"/>
            </a:pPr>
            <a:r>
              <a:rPr lang="en-US" sz="2636" dirty="0" err="1">
                <a:solidFill>
                  <a:srgbClr val="000000"/>
                </a:solidFill>
                <a:latin typeface="Open Sans"/>
                <a:ea typeface="Open Sans"/>
                <a:cs typeface="Open Sans"/>
                <a:sym typeface="Open Sans"/>
              </a:rPr>
              <a:t>Propriété</a:t>
            </a:r>
            <a:r>
              <a:rPr lang="en-US" sz="2636" dirty="0">
                <a:solidFill>
                  <a:srgbClr val="000000"/>
                </a:solidFill>
                <a:latin typeface="Open Sans"/>
                <a:ea typeface="Open Sans"/>
                <a:cs typeface="Open Sans"/>
                <a:sym typeface="Open Sans"/>
              </a:rPr>
              <a:t> physiques/</a:t>
            </a:r>
            <a:r>
              <a:rPr lang="en-US" sz="2636" dirty="0" err="1">
                <a:solidFill>
                  <a:srgbClr val="000000"/>
                </a:solidFill>
                <a:latin typeface="Open Sans"/>
                <a:ea typeface="Open Sans"/>
                <a:cs typeface="Open Sans"/>
                <a:sym typeface="Open Sans"/>
              </a:rPr>
              <a:t>esthétiques</a:t>
            </a:r>
            <a:endParaRPr lang="en-US" sz="2636" dirty="0">
              <a:solidFill>
                <a:srgbClr val="000000"/>
              </a:solidFill>
              <a:latin typeface="Open Sans"/>
              <a:ea typeface="Open Sans"/>
              <a:cs typeface="Open Sans"/>
              <a:sym typeface="Open Sans"/>
            </a:endParaRPr>
          </a:p>
          <a:p>
            <a:pPr marL="569215" lvl="1" indent="-284607" algn="just">
              <a:lnSpc>
                <a:spcPts val="3691"/>
              </a:lnSpc>
              <a:buFont typeface="Arial"/>
              <a:buChar char="•"/>
            </a:pPr>
            <a:r>
              <a:rPr lang="en-US" sz="2636" dirty="0" err="1">
                <a:solidFill>
                  <a:srgbClr val="000000"/>
                </a:solidFill>
                <a:latin typeface="Open Sans"/>
                <a:ea typeface="Open Sans"/>
                <a:cs typeface="Open Sans"/>
                <a:sym typeface="Open Sans"/>
              </a:rPr>
              <a:t>Historique</a:t>
            </a:r>
            <a:r>
              <a:rPr lang="en-US" sz="2636" dirty="0">
                <a:solidFill>
                  <a:srgbClr val="000000"/>
                </a:solidFill>
                <a:latin typeface="Open Sans"/>
                <a:ea typeface="Open Sans"/>
                <a:cs typeface="Open Sans"/>
                <a:sym typeface="Open Sans"/>
              </a:rPr>
              <a:t>/état</a:t>
            </a:r>
          </a:p>
          <a:p>
            <a:pPr marL="569215" lvl="1" indent="-284607" algn="just">
              <a:lnSpc>
                <a:spcPts val="3691"/>
              </a:lnSpc>
              <a:buFont typeface="Arial"/>
              <a:buChar char="•"/>
            </a:pPr>
            <a:r>
              <a:rPr lang="en-US" sz="2636" dirty="0" err="1">
                <a:solidFill>
                  <a:srgbClr val="000000"/>
                </a:solidFill>
                <a:latin typeface="Open Sans"/>
                <a:ea typeface="Open Sans"/>
                <a:cs typeface="Open Sans"/>
                <a:sym typeface="Open Sans"/>
              </a:rPr>
              <a:t>Espaces</a:t>
            </a:r>
            <a:r>
              <a:rPr lang="en-US" sz="2636" dirty="0">
                <a:solidFill>
                  <a:srgbClr val="000000"/>
                </a:solidFill>
                <a:latin typeface="Open Sans"/>
                <a:ea typeface="Open Sans"/>
                <a:cs typeface="Open Sans"/>
                <a:sym typeface="Open Sans"/>
              </a:rPr>
              <a:t>/</a:t>
            </a:r>
            <a:r>
              <a:rPr lang="en-US" sz="2636" dirty="0" err="1">
                <a:solidFill>
                  <a:srgbClr val="000000"/>
                </a:solidFill>
                <a:latin typeface="Open Sans"/>
                <a:ea typeface="Open Sans"/>
                <a:cs typeface="Open Sans"/>
                <a:sym typeface="Open Sans"/>
              </a:rPr>
              <a:t>commodités</a:t>
            </a:r>
            <a:endParaRPr lang="en-US" sz="2636" dirty="0">
              <a:solidFill>
                <a:srgbClr val="000000"/>
              </a:solidFill>
              <a:latin typeface="Open Sans"/>
              <a:ea typeface="Open Sans"/>
              <a:cs typeface="Open Sans"/>
              <a:sym typeface="Open Sans"/>
            </a:endParaRPr>
          </a:p>
          <a:p>
            <a:pPr marL="569215" lvl="1" indent="-284607" algn="just">
              <a:lnSpc>
                <a:spcPts val="3691"/>
              </a:lnSpc>
              <a:buFont typeface="Arial"/>
              <a:buChar char="•"/>
            </a:pPr>
            <a:r>
              <a:rPr lang="en-US" sz="2636" dirty="0">
                <a:solidFill>
                  <a:srgbClr val="000000"/>
                </a:solidFill>
                <a:latin typeface="Open Sans"/>
                <a:ea typeface="Open Sans"/>
                <a:cs typeface="Open Sans"/>
                <a:sym typeface="Open Sans"/>
              </a:rPr>
              <a:t>Quartier/</a:t>
            </a:r>
            <a:r>
              <a:rPr lang="en-US" sz="2636" dirty="0" err="1">
                <a:solidFill>
                  <a:srgbClr val="000000"/>
                </a:solidFill>
                <a:latin typeface="Open Sans"/>
                <a:ea typeface="Open Sans"/>
                <a:cs typeface="Open Sans"/>
                <a:sym typeface="Open Sans"/>
              </a:rPr>
              <a:t>environnement</a:t>
            </a:r>
            <a:endParaRPr lang="en-US" sz="2636" dirty="0">
              <a:solidFill>
                <a:srgbClr val="000000"/>
              </a:solidFill>
              <a:latin typeface="Open Sans"/>
              <a:ea typeface="Open Sans"/>
              <a:cs typeface="Open Sans"/>
              <a:sym typeface="Open Sans"/>
            </a:endParaRPr>
          </a:p>
          <a:p>
            <a:pPr marL="569215" lvl="1" indent="-284607" algn="just">
              <a:lnSpc>
                <a:spcPts val="3691"/>
              </a:lnSpc>
              <a:buFont typeface="Arial"/>
              <a:buChar char="•"/>
            </a:pPr>
            <a:r>
              <a:rPr lang="en-US" sz="2636" dirty="0">
                <a:solidFill>
                  <a:srgbClr val="000000"/>
                </a:solidFill>
                <a:latin typeface="Open Sans"/>
                <a:ea typeface="Open Sans"/>
                <a:cs typeface="Open Sans"/>
                <a:sym typeface="Open Sans"/>
              </a:rPr>
              <a:t>Style/</a:t>
            </a:r>
            <a:r>
              <a:rPr lang="en-US" sz="2636" dirty="0" err="1">
                <a:solidFill>
                  <a:srgbClr val="000000"/>
                </a:solidFill>
                <a:latin typeface="Open Sans"/>
                <a:ea typeface="Open Sans"/>
                <a:cs typeface="Open Sans"/>
                <a:sym typeface="Open Sans"/>
              </a:rPr>
              <a:t>matériaux</a:t>
            </a:r>
            <a:endParaRPr lang="en-US" sz="2636" dirty="0">
              <a:solidFill>
                <a:srgbClr val="000000"/>
              </a:solidFill>
              <a:latin typeface="Open Sans"/>
              <a:ea typeface="Open Sans"/>
              <a:cs typeface="Open Sans"/>
              <a:sym typeface="Open Sans"/>
            </a:endParaRPr>
          </a:p>
          <a:p>
            <a:pPr marL="569215" lvl="1" indent="-284607" algn="just">
              <a:lnSpc>
                <a:spcPts val="3691"/>
              </a:lnSpc>
              <a:buFont typeface="Arial"/>
              <a:buChar char="•"/>
            </a:pPr>
            <a:r>
              <a:rPr lang="en-US" sz="2636" dirty="0" err="1">
                <a:solidFill>
                  <a:srgbClr val="000000"/>
                </a:solidFill>
                <a:latin typeface="Open Sans"/>
                <a:ea typeface="Open Sans"/>
                <a:cs typeface="Open Sans"/>
                <a:sym typeface="Open Sans"/>
              </a:rPr>
              <a:t>Systèmes</a:t>
            </a:r>
            <a:r>
              <a:rPr lang="en-US" sz="2636" dirty="0">
                <a:solidFill>
                  <a:srgbClr val="000000"/>
                </a:solidFill>
                <a:latin typeface="Open Sans"/>
                <a:ea typeface="Open Sans"/>
                <a:cs typeface="Open Sans"/>
                <a:sym typeface="Open Sans"/>
              </a:rPr>
              <a:t>/</a:t>
            </a:r>
            <a:r>
              <a:rPr lang="en-US" sz="2636" dirty="0" err="1">
                <a:solidFill>
                  <a:srgbClr val="000000"/>
                </a:solidFill>
                <a:latin typeface="Open Sans"/>
                <a:ea typeface="Open Sans"/>
                <a:cs typeface="Open Sans"/>
                <a:sym typeface="Open Sans"/>
              </a:rPr>
              <a:t>équipements</a:t>
            </a:r>
            <a:endParaRPr lang="en-US" sz="2636" dirty="0">
              <a:solidFill>
                <a:srgbClr val="000000"/>
              </a:solidFill>
              <a:latin typeface="Open Sans"/>
              <a:ea typeface="Open Sans"/>
              <a:cs typeface="Open Sans"/>
              <a:sym typeface="Open Sans"/>
            </a:endParaRPr>
          </a:p>
          <a:p>
            <a:pPr algn="just">
              <a:lnSpc>
                <a:spcPts val="3691"/>
              </a:lnSpc>
              <a:spcBef>
                <a:spcPct val="0"/>
              </a:spcBef>
            </a:pPr>
            <a:endParaRPr lang="en-US" sz="2636" dirty="0">
              <a:solidFill>
                <a:srgbClr val="0000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144000" y="3122476"/>
            <a:ext cx="394690" cy="4934209"/>
            <a:chOff x="0" y="0"/>
            <a:chExt cx="103951" cy="1299545"/>
          </a:xfrm>
        </p:grpSpPr>
        <p:sp>
          <p:nvSpPr>
            <p:cNvPr id="3" name="Freeform 3"/>
            <p:cNvSpPr/>
            <p:nvPr/>
          </p:nvSpPr>
          <p:spPr>
            <a:xfrm>
              <a:off x="0" y="0"/>
              <a:ext cx="103951" cy="1299545"/>
            </a:xfrm>
            <a:custGeom>
              <a:avLst/>
              <a:gdLst/>
              <a:ahLst/>
              <a:cxnLst/>
              <a:rect l="l" t="t" r="r" b="b"/>
              <a:pathLst>
                <a:path w="103951" h="1299545">
                  <a:moveTo>
                    <a:pt x="0" y="0"/>
                  </a:moveTo>
                  <a:lnTo>
                    <a:pt x="103951" y="0"/>
                  </a:lnTo>
                  <a:lnTo>
                    <a:pt x="103951" y="1299545"/>
                  </a:lnTo>
                  <a:lnTo>
                    <a:pt x="0" y="1299545"/>
                  </a:lnTo>
                  <a:close/>
                </a:path>
              </a:pathLst>
            </a:custGeom>
            <a:solidFill>
              <a:srgbClr val="171FD0"/>
            </a:solidFill>
          </p:spPr>
        </p:sp>
        <p:sp>
          <p:nvSpPr>
            <p:cNvPr id="4" name="TextBox 4"/>
            <p:cNvSpPr txBox="1"/>
            <p:nvPr/>
          </p:nvSpPr>
          <p:spPr>
            <a:xfrm>
              <a:off x="0" y="-38100"/>
              <a:ext cx="103951" cy="133764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951318" y="612668"/>
            <a:ext cx="7854998" cy="746338"/>
          </a:xfrm>
          <a:prstGeom prst="rect">
            <a:avLst/>
          </a:prstGeom>
        </p:spPr>
        <p:txBody>
          <a:bodyPr lIns="0" tIns="0" rIns="0" bIns="0" rtlCol="0" anchor="t">
            <a:spAutoFit/>
          </a:bodyPr>
          <a:lstStyle/>
          <a:p>
            <a:pPr algn="l">
              <a:lnSpc>
                <a:spcPts val="6113"/>
              </a:lnSpc>
            </a:pPr>
            <a:r>
              <a:rPr lang="en-US" sz="4366" b="1" spc="122">
                <a:solidFill>
                  <a:srgbClr val="171FD0"/>
                </a:solidFill>
                <a:latin typeface="Montserrat Bold"/>
                <a:ea typeface="Montserrat Bold"/>
                <a:cs typeface="Montserrat Bold"/>
                <a:sym typeface="Montserrat Bold"/>
              </a:rPr>
              <a:t>Modele parametriques</a:t>
            </a:r>
          </a:p>
        </p:txBody>
      </p:sp>
      <p:sp>
        <p:nvSpPr>
          <p:cNvPr id="6" name="TextBox 6"/>
          <p:cNvSpPr txBox="1"/>
          <p:nvPr/>
        </p:nvSpPr>
        <p:spPr>
          <a:xfrm>
            <a:off x="283940" y="2383758"/>
            <a:ext cx="5523133" cy="548218"/>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Régression lineaire</a:t>
            </a:r>
          </a:p>
        </p:txBody>
      </p:sp>
      <p:sp>
        <p:nvSpPr>
          <p:cNvPr id="7" name="TextBox 7"/>
          <p:cNvSpPr txBox="1"/>
          <p:nvPr/>
        </p:nvSpPr>
        <p:spPr>
          <a:xfrm>
            <a:off x="11565677" y="2383758"/>
            <a:ext cx="3868111" cy="548218"/>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Elastic-Net</a:t>
            </a:r>
          </a:p>
        </p:txBody>
      </p:sp>
      <p:sp>
        <p:nvSpPr>
          <p:cNvPr id="8" name="TextBox 8"/>
          <p:cNvSpPr txBox="1"/>
          <p:nvPr/>
        </p:nvSpPr>
        <p:spPr>
          <a:xfrm>
            <a:off x="10627831" y="3339007"/>
            <a:ext cx="7486174" cy="4939030"/>
          </a:xfrm>
          <a:prstGeom prst="rect">
            <a:avLst/>
          </a:prstGeom>
        </p:spPr>
        <p:txBody>
          <a:bodyPr lIns="0" tIns="0" rIns="0" bIns="0" rtlCol="0" anchor="t">
            <a:spAutoFit/>
          </a:bodyPr>
          <a:lstStyle/>
          <a:p>
            <a:pPr algn="l">
              <a:lnSpc>
                <a:spcPts val="3919"/>
              </a:lnSpc>
            </a:pPr>
            <a:r>
              <a:rPr lang="en-US" sz="2799" b="1">
                <a:solidFill>
                  <a:srgbClr val="000000"/>
                </a:solidFill>
                <a:latin typeface="Open Sans Bold"/>
                <a:ea typeface="Open Sans Bold"/>
                <a:cs typeface="Open Sans Bold"/>
                <a:sym typeface="Open Sans Bold"/>
              </a:rPr>
              <a:t>Formule mathématique : </a:t>
            </a:r>
          </a:p>
          <a:p>
            <a:pPr algn="l">
              <a:lnSpc>
                <a:spcPts val="3919"/>
              </a:lnSpc>
            </a:pPr>
            <a:endParaRPr lang="en-US" sz="2799" b="1">
              <a:solidFill>
                <a:srgbClr val="000000"/>
              </a:solidFill>
              <a:latin typeface="Open Sans Bold"/>
              <a:ea typeface="Open Sans Bold"/>
              <a:cs typeface="Open Sans Bold"/>
              <a:sym typeface="Open Sans Bold"/>
            </a:endParaRPr>
          </a:p>
          <a:p>
            <a:pPr algn="l">
              <a:lnSpc>
                <a:spcPts val="3919"/>
              </a:lnSpc>
            </a:pPr>
            <a:r>
              <a:rPr lang="en-US" sz="2799" b="1">
                <a:solidFill>
                  <a:srgbClr val="000000"/>
                </a:solidFill>
                <a:latin typeface="Open Sans Bold"/>
                <a:ea typeface="Open Sans Bold"/>
                <a:cs typeface="Open Sans Bold"/>
                <a:sym typeface="Open Sans Bold"/>
              </a:rPr>
              <a:t>Explication : </a:t>
            </a:r>
          </a:p>
          <a:p>
            <a:pPr algn="l">
              <a:lnSpc>
                <a:spcPts val="3919"/>
              </a:lnSpc>
            </a:pPr>
            <a:r>
              <a:rPr lang="en-US" sz="2799">
                <a:solidFill>
                  <a:srgbClr val="000000"/>
                </a:solidFill>
                <a:latin typeface="Open Sans"/>
                <a:ea typeface="Open Sans"/>
                <a:cs typeface="Open Sans"/>
                <a:sym typeface="Open Sans"/>
              </a:rPr>
              <a:t>C'est une solution au problème de l'overfitting des modèles.</a:t>
            </a:r>
          </a:p>
          <a:p>
            <a:pPr algn="l">
              <a:lnSpc>
                <a:spcPts val="3919"/>
              </a:lnSpc>
            </a:pPr>
            <a:r>
              <a:rPr lang="en-US" sz="2799">
                <a:solidFill>
                  <a:srgbClr val="000000"/>
                </a:solidFill>
                <a:latin typeface="Open Sans"/>
                <a:ea typeface="Open Sans"/>
                <a:cs typeface="Open Sans"/>
                <a:sym typeface="Open Sans"/>
              </a:rPr>
              <a:t>La conséquence est de rétrécir les coefficients (comme dans la régression ridge) et de mettre certains coefficients à zéro (comme dans le LASSO).</a:t>
            </a:r>
          </a:p>
          <a:p>
            <a:pPr algn="l">
              <a:lnSpc>
                <a:spcPts val="3919"/>
              </a:lnSpc>
            </a:pPr>
            <a:endParaRPr lang="en-US" sz="2799">
              <a:solidFill>
                <a:srgbClr val="000000"/>
              </a:solidFill>
              <a:latin typeface="Open Sans"/>
              <a:ea typeface="Open Sans"/>
              <a:cs typeface="Open Sans"/>
              <a:sym typeface="Open Sans"/>
            </a:endParaRPr>
          </a:p>
        </p:txBody>
      </p:sp>
      <p:sp>
        <p:nvSpPr>
          <p:cNvPr id="9" name="TextBox 9"/>
          <p:cNvSpPr txBox="1"/>
          <p:nvPr/>
        </p:nvSpPr>
        <p:spPr>
          <a:xfrm>
            <a:off x="283940" y="3150710"/>
            <a:ext cx="7916924" cy="5743847"/>
          </a:xfrm>
          <a:prstGeom prst="rect">
            <a:avLst/>
          </a:prstGeom>
        </p:spPr>
        <p:txBody>
          <a:bodyPr lIns="0" tIns="0" rIns="0" bIns="0" rtlCol="0" anchor="t">
            <a:spAutoFit/>
          </a:bodyPr>
          <a:lstStyle/>
          <a:p>
            <a:pPr algn="just">
              <a:lnSpc>
                <a:spcPts val="4185"/>
              </a:lnSpc>
            </a:pPr>
            <a:r>
              <a:rPr lang="en-US" sz="2989" b="1" dirty="0" err="1">
                <a:solidFill>
                  <a:srgbClr val="000000"/>
                </a:solidFill>
                <a:latin typeface="Open Sans Bold"/>
                <a:ea typeface="Open Sans Bold"/>
                <a:cs typeface="Open Sans Bold"/>
                <a:sym typeface="Open Sans Bold"/>
              </a:rPr>
              <a:t>Formule</a:t>
            </a:r>
            <a:r>
              <a:rPr lang="en-US" sz="2989" b="1" dirty="0">
                <a:solidFill>
                  <a:srgbClr val="000000"/>
                </a:solidFill>
                <a:latin typeface="Open Sans Bold"/>
                <a:ea typeface="Open Sans Bold"/>
                <a:cs typeface="Open Sans Bold"/>
                <a:sym typeface="Open Sans Bold"/>
              </a:rPr>
              <a:t> </a:t>
            </a:r>
            <a:r>
              <a:rPr lang="en-US" sz="2989" b="1" dirty="0" err="1">
                <a:solidFill>
                  <a:srgbClr val="000000"/>
                </a:solidFill>
                <a:latin typeface="Open Sans Bold"/>
                <a:ea typeface="Open Sans Bold"/>
                <a:cs typeface="Open Sans Bold"/>
                <a:sym typeface="Open Sans Bold"/>
              </a:rPr>
              <a:t>mathématique</a:t>
            </a:r>
            <a:r>
              <a:rPr lang="en-US" sz="2989" b="1" dirty="0">
                <a:solidFill>
                  <a:srgbClr val="000000"/>
                </a:solidFill>
                <a:latin typeface="Open Sans Bold"/>
                <a:ea typeface="Open Sans Bold"/>
                <a:cs typeface="Open Sans Bold"/>
                <a:sym typeface="Open Sans Bold"/>
              </a:rPr>
              <a:t>: 𝑦 = 𝑓(𝐱) = 𝛽₀ + 𝛽₁𝑥₁ + ⋯ + 𝛽ᵣ𝑥ᵣ + 𝜀</a:t>
            </a:r>
          </a:p>
          <a:p>
            <a:pPr algn="just">
              <a:lnSpc>
                <a:spcPts val="4185"/>
              </a:lnSpc>
            </a:pPr>
            <a:endParaRPr lang="en-US" sz="2989" b="1" dirty="0">
              <a:solidFill>
                <a:srgbClr val="000000"/>
              </a:solidFill>
              <a:latin typeface="Open Sans Bold"/>
              <a:ea typeface="Open Sans Bold"/>
              <a:cs typeface="Open Sans Bold"/>
              <a:sym typeface="Open Sans Bold"/>
            </a:endParaRPr>
          </a:p>
          <a:p>
            <a:pPr algn="just">
              <a:lnSpc>
                <a:spcPts val="4185"/>
              </a:lnSpc>
            </a:pPr>
            <a:r>
              <a:rPr lang="en-US" sz="2989" b="1" dirty="0">
                <a:solidFill>
                  <a:srgbClr val="000000"/>
                </a:solidFill>
                <a:latin typeface="Open Sans Bold"/>
                <a:ea typeface="Open Sans Bold"/>
                <a:cs typeface="Open Sans Bold"/>
                <a:sym typeface="Open Sans Bold"/>
              </a:rPr>
              <a:t>Explication du </a:t>
            </a:r>
            <a:r>
              <a:rPr lang="en-US" sz="2989" b="1" dirty="0" err="1">
                <a:solidFill>
                  <a:srgbClr val="000000"/>
                </a:solidFill>
                <a:latin typeface="Open Sans Bold"/>
                <a:ea typeface="Open Sans Bold"/>
                <a:cs typeface="Open Sans Bold"/>
                <a:sym typeface="Open Sans Bold"/>
              </a:rPr>
              <a:t>modèle</a:t>
            </a:r>
            <a:r>
              <a:rPr lang="en-US" sz="2989" b="1" dirty="0">
                <a:solidFill>
                  <a:srgbClr val="000000"/>
                </a:solidFill>
                <a:latin typeface="Open Sans Bold"/>
                <a:ea typeface="Open Sans Bold"/>
                <a:cs typeface="Open Sans Bold"/>
                <a:sym typeface="Open Sans Bold"/>
              </a:rPr>
              <a:t>: </a:t>
            </a:r>
          </a:p>
          <a:p>
            <a:pPr algn="just">
              <a:lnSpc>
                <a:spcPts val="4185"/>
              </a:lnSpc>
            </a:pPr>
            <a:r>
              <a:rPr lang="en-US" sz="2989" dirty="0" err="1">
                <a:solidFill>
                  <a:srgbClr val="000000"/>
                </a:solidFill>
                <a:latin typeface="Open Sans"/>
                <a:ea typeface="Open Sans"/>
                <a:cs typeface="Open Sans"/>
                <a:sym typeface="Open Sans"/>
              </a:rPr>
              <a:t>L'analyse</a:t>
            </a:r>
            <a:r>
              <a:rPr lang="en-US" sz="2989" dirty="0">
                <a:solidFill>
                  <a:srgbClr val="000000"/>
                </a:solidFill>
                <a:latin typeface="Open Sans"/>
                <a:ea typeface="Open Sans"/>
                <a:cs typeface="Open Sans"/>
                <a:sym typeface="Open Sans"/>
              </a:rPr>
              <a:t> de </a:t>
            </a:r>
            <a:r>
              <a:rPr lang="en-US" sz="2989" dirty="0" err="1">
                <a:solidFill>
                  <a:srgbClr val="000000"/>
                </a:solidFill>
                <a:latin typeface="Open Sans"/>
                <a:ea typeface="Open Sans"/>
                <a:cs typeface="Open Sans"/>
                <a:sym typeface="Open Sans"/>
              </a:rPr>
              <a:t>régression</a:t>
            </a:r>
            <a:r>
              <a:rPr lang="en-US" sz="2989" dirty="0">
                <a:solidFill>
                  <a:srgbClr val="000000"/>
                </a:solidFill>
                <a:latin typeface="Open Sans"/>
                <a:ea typeface="Open Sans"/>
                <a:cs typeface="Open Sans"/>
                <a:sym typeface="Open Sans"/>
              </a:rPr>
              <a:t> </a:t>
            </a:r>
            <a:r>
              <a:rPr lang="en-US" sz="2989" dirty="0" err="1">
                <a:solidFill>
                  <a:srgbClr val="000000"/>
                </a:solidFill>
                <a:latin typeface="Open Sans"/>
                <a:ea typeface="Open Sans"/>
                <a:cs typeface="Open Sans"/>
                <a:sym typeface="Open Sans"/>
              </a:rPr>
              <a:t>calcule</a:t>
            </a:r>
            <a:r>
              <a:rPr lang="en-US" sz="2989" dirty="0">
                <a:solidFill>
                  <a:srgbClr val="000000"/>
                </a:solidFill>
                <a:latin typeface="Open Sans"/>
                <a:ea typeface="Open Sans"/>
                <a:cs typeface="Open Sans"/>
                <a:sym typeface="Open Sans"/>
              </a:rPr>
              <a:t> la relation </a:t>
            </a:r>
            <a:r>
              <a:rPr lang="en-US" sz="2989" dirty="0" err="1">
                <a:solidFill>
                  <a:srgbClr val="000000"/>
                </a:solidFill>
                <a:latin typeface="Open Sans"/>
                <a:ea typeface="Open Sans"/>
                <a:cs typeface="Open Sans"/>
                <a:sym typeface="Open Sans"/>
              </a:rPr>
              <a:t>estimée</a:t>
            </a:r>
            <a:r>
              <a:rPr lang="en-US" sz="2989" dirty="0">
                <a:solidFill>
                  <a:srgbClr val="000000"/>
                </a:solidFill>
                <a:latin typeface="Open Sans"/>
                <a:ea typeface="Open Sans"/>
                <a:cs typeface="Open Sans"/>
                <a:sym typeface="Open Sans"/>
              </a:rPr>
              <a:t> entre </a:t>
            </a:r>
            <a:r>
              <a:rPr lang="en-US" sz="2989" dirty="0" err="1">
                <a:solidFill>
                  <a:srgbClr val="000000"/>
                </a:solidFill>
                <a:latin typeface="Open Sans"/>
                <a:ea typeface="Open Sans"/>
                <a:cs typeface="Open Sans"/>
                <a:sym typeface="Open Sans"/>
              </a:rPr>
              <a:t>une</a:t>
            </a:r>
            <a:r>
              <a:rPr lang="en-US" sz="2989" dirty="0">
                <a:solidFill>
                  <a:srgbClr val="000000"/>
                </a:solidFill>
                <a:latin typeface="Open Sans"/>
                <a:ea typeface="Open Sans"/>
                <a:cs typeface="Open Sans"/>
                <a:sym typeface="Open Sans"/>
              </a:rPr>
              <a:t> variable </a:t>
            </a:r>
            <a:r>
              <a:rPr lang="en-US" sz="2989" dirty="0" err="1">
                <a:solidFill>
                  <a:srgbClr val="000000"/>
                </a:solidFill>
                <a:latin typeface="Open Sans"/>
                <a:ea typeface="Open Sans"/>
                <a:cs typeface="Open Sans"/>
                <a:sym typeface="Open Sans"/>
              </a:rPr>
              <a:t>dépendante</a:t>
            </a:r>
            <a:r>
              <a:rPr lang="en-US" sz="2989" dirty="0">
                <a:solidFill>
                  <a:srgbClr val="000000"/>
                </a:solidFill>
                <a:latin typeface="Open Sans"/>
                <a:ea typeface="Open Sans"/>
                <a:cs typeface="Open Sans"/>
                <a:sym typeface="Open Sans"/>
              </a:rPr>
              <a:t> et </a:t>
            </a:r>
            <a:r>
              <a:rPr lang="en-US" sz="2989" dirty="0" err="1">
                <a:solidFill>
                  <a:srgbClr val="000000"/>
                </a:solidFill>
                <a:latin typeface="Open Sans"/>
                <a:ea typeface="Open Sans"/>
                <a:cs typeface="Open Sans"/>
                <a:sym typeface="Open Sans"/>
              </a:rPr>
              <a:t>une</a:t>
            </a:r>
            <a:r>
              <a:rPr lang="en-US" sz="2989" dirty="0">
                <a:solidFill>
                  <a:srgbClr val="000000"/>
                </a:solidFill>
                <a:latin typeface="Open Sans"/>
                <a:ea typeface="Open Sans"/>
                <a:cs typeface="Open Sans"/>
                <a:sym typeface="Open Sans"/>
              </a:rPr>
              <a:t> </a:t>
            </a:r>
            <a:r>
              <a:rPr lang="en-US" sz="2989" dirty="0" err="1">
                <a:solidFill>
                  <a:srgbClr val="000000"/>
                </a:solidFill>
                <a:latin typeface="Open Sans"/>
                <a:ea typeface="Open Sans"/>
                <a:cs typeface="Open Sans"/>
                <a:sym typeface="Open Sans"/>
              </a:rPr>
              <a:t>ou</a:t>
            </a:r>
            <a:r>
              <a:rPr lang="en-US" sz="2989" dirty="0">
                <a:solidFill>
                  <a:srgbClr val="000000"/>
                </a:solidFill>
                <a:latin typeface="Open Sans"/>
                <a:ea typeface="Open Sans"/>
                <a:cs typeface="Open Sans"/>
                <a:sym typeface="Open Sans"/>
              </a:rPr>
              <a:t> </a:t>
            </a:r>
            <a:r>
              <a:rPr lang="en-US" sz="2989" dirty="0" err="1">
                <a:solidFill>
                  <a:srgbClr val="000000"/>
                </a:solidFill>
                <a:latin typeface="Open Sans"/>
                <a:ea typeface="Open Sans"/>
                <a:cs typeface="Open Sans"/>
                <a:sym typeface="Open Sans"/>
              </a:rPr>
              <a:t>plusieurs</a:t>
            </a:r>
            <a:r>
              <a:rPr lang="en-US" sz="2989" dirty="0">
                <a:solidFill>
                  <a:srgbClr val="000000"/>
                </a:solidFill>
                <a:latin typeface="Open Sans"/>
                <a:ea typeface="Open Sans"/>
                <a:cs typeface="Open Sans"/>
                <a:sym typeface="Open Sans"/>
              </a:rPr>
              <a:t> variables </a:t>
            </a:r>
            <a:r>
              <a:rPr lang="en-US" sz="2989" dirty="0" err="1">
                <a:solidFill>
                  <a:srgbClr val="000000"/>
                </a:solidFill>
                <a:latin typeface="Open Sans"/>
                <a:ea typeface="Open Sans"/>
                <a:cs typeface="Open Sans"/>
                <a:sym typeface="Open Sans"/>
              </a:rPr>
              <a:t>explicatives</a:t>
            </a:r>
            <a:r>
              <a:rPr lang="en-US" sz="2989" dirty="0">
                <a:solidFill>
                  <a:srgbClr val="000000"/>
                </a:solidFill>
                <a:latin typeface="Open Sans"/>
                <a:ea typeface="Open Sans"/>
                <a:cs typeface="Open Sans"/>
                <a:sym typeface="Open Sans"/>
              </a:rPr>
              <a:t>. Elle </a:t>
            </a:r>
            <a:r>
              <a:rPr lang="en-US" sz="2989" b="1" dirty="0" err="1">
                <a:solidFill>
                  <a:srgbClr val="000000"/>
                </a:solidFill>
                <a:latin typeface="Open Sans Bold"/>
                <a:ea typeface="Open Sans Bold"/>
                <a:cs typeface="Open Sans Bold"/>
                <a:sym typeface="Open Sans Bold"/>
              </a:rPr>
              <a:t>permet</a:t>
            </a:r>
            <a:r>
              <a:rPr lang="en-US" sz="2989" b="1" dirty="0">
                <a:solidFill>
                  <a:srgbClr val="000000"/>
                </a:solidFill>
                <a:latin typeface="Open Sans Bold"/>
                <a:ea typeface="Open Sans Bold"/>
                <a:cs typeface="Open Sans Bold"/>
                <a:sym typeface="Open Sans Bold"/>
              </a:rPr>
              <a:t> de </a:t>
            </a:r>
            <a:r>
              <a:rPr lang="en-US" sz="2989" b="1" dirty="0" err="1">
                <a:solidFill>
                  <a:srgbClr val="000000"/>
                </a:solidFill>
                <a:latin typeface="Open Sans Bold"/>
                <a:ea typeface="Open Sans Bold"/>
                <a:cs typeface="Open Sans Bold"/>
                <a:sym typeface="Open Sans Bold"/>
              </a:rPr>
              <a:t>modéliser</a:t>
            </a:r>
            <a:r>
              <a:rPr lang="en-US" sz="2989" b="1" dirty="0">
                <a:solidFill>
                  <a:srgbClr val="000000"/>
                </a:solidFill>
                <a:latin typeface="Open Sans Bold"/>
                <a:ea typeface="Open Sans Bold"/>
                <a:cs typeface="Open Sans Bold"/>
                <a:sym typeface="Open Sans Bold"/>
              </a:rPr>
              <a:t> la relation entre les variables </a:t>
            </a:r>
            <a:r>
              <a:rPr lang="en-US" sz="2989" b="1" dirty="0" err="1">
                <a:solidFill>
                  <a:srgbClr val="000000"/>
                </a:solidFill>
                <a:latin typeface="Open Sans Bold"/>
                <a:ea typeface="Open Sans Bold"/>
                <a:cs typeface="Open Sans Bold"/>
                <a:sym typeface="Open Sans Bold"/>
              </a:rPr>
              <a:t>choisies</a:t>
            </a:r>
            <a:r>
              <a:rPr lang="en-US" sz="2989" b="1" dirty="0">
                <a:solidFill>
                  <a:srgbClr val="000000"/>
                </a:solidFill>
                <a:latin typeface="Open Sans Bold"/>
                <a:ea typeface="Open Sans Bold"/>
                <a:cs typeface="Open Sans Bold"/>
                <a:sym typeface="Open Sans Bold"/>
              </a:rPr>
              <a:t> et de </a:t>
            </a:r>
            <a:r>
              <a:rPr lang="en-US" sz="2989" b="1" dirty="0" err="1">
                <a:solidFill>
                  <a:srgbClr val="000000"/>
                </a:solidFill>
                <a:latin typeface="Open Sans Bold"/>
                <a:ea typeface="Open Sans Bold"/>
                <a:cs typeface="Open Sans Bold"/>
                <a:sym typeface="Open Sans Bold"/>
              </a:rPr>
              <a:t>prévoir</a:t>
            </a:r>
            <a:r>
              <a:rPr lang="en-US" sz="2989" b="1" dirty="0">
                <a:solidFill>
                  <a:srgbClr val="000000"/>
                </a:solidFill>
                <a:latin typeface="Open Sans Bold"/>
                <a:ea typeface="Open Sans Bold"/>
                <a:cs typeface="Open Sans Bold"/>
                <a:sym typeface="Open Sans Bold"/>
              </a:rPr>
              <a:t> des </a:t>
            </a:r>
            <a:r>
              <a:rPr lang="en-US" sz="2989" b="1" dirty="0" err="1">
                <a:solidFill>
                  <a:srgbClr val="000000"/>
                </a:solidFill>
                <a:latin typeface="Open Sans Bold"/>
                <a:ea typeface="Open Sans Bold"/>
                <a:cs typeface="Open Sans Bold"/>
                <a:sym typeface="Open Sans Bold"/>
              </a:rPr>
              <a:t>valeurs</a:t>
            </a:r>
            <a:r>
              <a:rPr lang="en-US" sz="2989" b="1" dirty="0">
                <a:solidFill>
                  <a:srgbClr val="000000"/>
                </a:solidFill>
                <a:latin typeface="Open Sans Bold"/>
                <a:ea typeface="Open Sans Bold"/>
                <a:cs typeface="Open Sans Bold"/>
                <a:sym typeface="Open Sans Bold"/>
              </a:rPr>
              <a:t> </a:t>
            </a:r>
            <a:r>
              <a:rPr lang="en-US" sz="2989" b="1" dirty="0" err="1">
                <a:solidFill>
                  <a:srgbClr val="000000"/>
                </a:solidFill>
                <a:latin typeface="Open Sans Bold"/>
                <a:ea typeface="Open Sans Bold"/>
                <a:cs typeface="Open Sans Bold"/>
                <a:sym typeface="Open Sans Bold"/>
              </a:rPr>
              <a:t>en</a:t>
            </a:r>
            <a:r>
              <a:rPr lang="en-US" sz="2989" b="1" dirty="0">
                <a:solidFill>
                  <a:srgbClr val="000000"/>
                </a:solidFill>
                <a:latin typeface="Open Sans Bold"/>
                <a:ea typeface="Open Sans Bold"/>
                <a:cs typeface="Open Sans Bold"/>
                <a:sym typeface="Open Sans Bold"/>
              </a:rPr>
              <a:t> </a:t>
            </a:r>
            <a:r>
              <a:rPr lang="en-US" sz="2989" b="1" dirty="0" err="1">
                <a:solidFill>
                  <a:srgbClr val="000000"/>
                </a:solidFill>
                <a:latin typeface="Open Sans Bold"/>
                <a:ea typeface="Open Sans Bold"/>
                <a:cs typeface="Open Sans Bold"/>
                <a:sym typeface="Open Sans Bold"/>
              </a:rPr>
              <a:t>fonction</a:t>
            </a:r>
            <a:r>
              <a:rPr lang="en-US" sz="2989" b="1" dirty="0">
                <a:solidFill>
                  <a:srgbClr val="000000"/>
                </a:solidFill>
                <a:latin typeface="Open Sans Bold"/>
                <a:ea typeface="Open Sans Bold"/>
                <a:cs typeface="Open Sans Bold"/>
                <a:sym typeface="Open Sans Bold"/>
              </a:rPr>
              <a:t> du </a:t>
            </a:r>
            <a:r>
              <a:rPr lang="en-US" sz="2989" b="1" dirty="0" err="1">
                <a:solidFill>
                  <a:srgbClr val="000000"/>
                </a:solidFill>
                <a:latin typeface="Open Sans Bold"/>
                <a:ea typeface="Open Sans Bold"/>
                <a:cs typeface="Open Sans Bold"/>
                <a:sym typeface="Open Sans Bold"/>
              </a:rPr>
              <a:t>modèle</a:t>
            </a:r>
            <a:r>
              <a:rPr lang="en-US" sz="2989" dirty="0">
                <a:solidFill>
                  <a:srgbClr val="000000"/>
                </a:solidFill>
                <a:latin typeface="Open Sans"/>
                <a:ea typeface="Open Sans"/>
                <a:cs typeface="Open Sans"/>
                <a:sym typeface="Open Sans"/>
              </a:rPr>
              <a:t>.</a:t>
            </a:r>
          </a:p>
          <a:p>
            <a:pPr algn="just">
              <a:lnSpc>
                <a:spcPts val="4185"/>
              </a:lnSpc>
              <a:spcBef>
                <a:spcPct val="0"/>
              </a:spcBef>
            </a:pPr>
            <a:endParaRPr lang="en-US" sz="2989" dirty="0">
              <a:solidFill>
                <a:srgbClr val="000000"/>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312081" y="1968891"/>
          <a:ext cx="11804279" cy="7924801"/>
        </p:xfrm>
        <a:graphic>
          <a:graphicData uri="http://schemas.openxmlformats.org/drawingml/2006/table">
            <a:tbl>
              <a:tblPr/>
              <a:tblGrid>
                <a:gridCol w="4293426">
                  <a:extLst>
                    <a:ext uri="{9D8B030D-6E8A-4147-A177-3AD203B41FA5}">
                      <a16:colId xmlns:a16="http://schemas.microsoft.com/office/drawing/2014/main" val="20000"/>
                    </a:ext>
                  </a:extLst>
                </a:gridCol>
                <a:gridCol w="3536592">
                  <a:extLst>
                    <a:ext uri="{9D8B030D-6E8A-4147-A177-3AD203B41FA5}">
                      <a16:colId xmlns:a16="http://schemas.microsoft.com/office/drawing/2014/main" val="20001"/>
                    </a:ext>
                  </a:extLst>
                </a:gridCol>
                <a:gridCol w="3974261">
                  <a:extLst>
                    <a:ext uri="{9D8B030D-6E8A-4147-A177-3AD203B41FA5}">
                      <a16:colId xmlns:a16="http://schemas.microsoft.com/office/drawing/2014/main" val="20002"/>
                    </a:ext>
                  </a:extLst>
                </a:gridCol>
              </a:tblGrid>
              <a:tr h="1539075">
                <a:tc>
                  <a:txBody>
                    <a:bodyPr/>
                    <a:lstStyle/>
                    <a:p>
                      <a:pPr algn="l">
                        <a:lnSpc>
                          <a:spcPts val="5319"/>
                        </a:lnSpc>
                        <a:defRPr/>
                      </a:pPr>
                      <a:r>
                        <a:rPr lang="en-US" sz="3799">
                          <a:solidFill>
                            <a:srgbClr val="000000"/>
                          </a:solidFill>
                          <a:latin typeface="Open Sans"/>
                          <a:ea typeface="Open Sans"/>
                          <a:cs typeface="Open Sans"/>
                          <a:sym typeface="Open Sans"/>
                        </a:rPr>
                        <a:t>Scores</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199"/>
                        </a:lnSpc>
                        <a:defRPr/>
                      </a:pPr>
                      <a:r>
                        <a:rPr lang="en-US" sz="2999">
                          <a:solidFill>
                            <a:srgbClr val="000000"/>
                          </a:solidFill>
                          <a:latin typeface="Open Sans"/>
                          <a:ea typeface="Open Sans"/>
                          <a:cs typeface="Open Sans"/>
                          <a:sym typeface="Open Sans"/>
                        </a:rPr>
                        <a:t>Régression</a:t>
                      </a:r>
                      <a:endParaRPr lang="en-US" sz="1100"/>
                    </a:p>
                    <a:p>
                      <a:pPr algn="l">
                        <a:lnSpc>
                          <a:spcPts val="4199"/>
                        </a:lnSpc>
                      </a:pPr>
                      <a:r>
                        <a:rPr lang="en-US" sz="2999">
                          <a:solidFill>
                            <a:srgbClr val="000000"/>
                          </a:solidFill>
                          <a:latin typeface="Open Sans"/>
                          <a:ea typeface="Open Sans"/>
                          <a:cs typeface="Open Sans"/>
                          <a:sym typeface="Open Sans"/>
                        </a:rPr>
                        <a:t>  linéaire</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19"/>
                        </a:lnSpc>
                        <a:defRPr/>
                      </a:pPr>
                      <a:r>
                        <a:rPr lang="en-US" sz="2799">
                          <a:solidFill>
                            <a:srgbClr val="000000"/>
                          </a:solidFill>
                          <a:latin typeface="Open Sans"/>
                          <a:ea typeface="Open Sans"/>
                          <a:cs typeface="Open Sans"/>
                          <a:sym typeface="Open Sans"/>
                        </a:rPr>
                        <a:t>Elastic Net</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57445">
                <a:tc gridSpan="3">
                  <a:txBody>
                    <a:bodyPr/>
                    <a:lstStyle/>
                    <a:p>
                      <a:pPr algn="ctr">
                        <a:lnSpc>
                          <a:spcPts val="3499"/>
                        </a:lnSpc>
                        <a:defRPr/>
                      </a:pPr>
                      <a:r>
                        <a:rPr lang="en-US" sz="2499">
                          <a:solidFill>
                            <a:srgbClr val="000000"/>
                          </a:solidFill>
                          <a:latin typeface="Open Sans"/>
                          <a:ea typeface="Open Sans"/>
                          <a:cs typeface="Open Sans"/>
                          <a:sym typeface="Open Sans"/>
                        </a:rPr>
                        <a:t>Avant   hyperparameters tuning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ctr">
                        <a:lnSpc>
                          <a:spcPts val="3499"/>
                        </a:lnSpc>
                        <a:defRPr/>
                      </a:pPr>
                      <a:r>
                        <a:rPr lang="en-US" sz="2499">
                          <a:solidFill>
                            <a:srgbClr val="000000"/>
                          </a:solidFill>
                          <a:latin typeface="Open Sans"/>
                          <a:ea typeface="Open Sans"/>
                          <a:cs typeface="Open Sans"/>
                          <a:sym typeface="Open Sans"/>
                        </a:rPr>
                        <a:t>Avant   hyperparameters tuning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ctr">
                        <a:lnSpc>
                          <a:spcPts val="3499"/>
                        </a:lnSpc>
                        <a:defRPr/>
                      </a:pPr>
                      <a:r>
                        <a:rPr lang="en-US" sz="2499">
                          <a:solidFill>
                            <a:srgbClr val="000000"/>
                          </a:solidFill>
                          <a:latin typeface="Open Sans"/>
                          <a:ea typeface="Open Sans"/>
                          <a:cs typeface="Open Sans"/>
                          <a:sym typeface="Open Sans"/>
                        </a:rPr>
                        <a:t>Avant   hyperparameters tuning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17709">
                <a:tc>
                  <a:txBody>
                    <a:bodyPr/>
                    <a:lstStyle/>
                    <a:p>
                      <a:pPr algn="l">
                        <a:lnSpc>
                          <a:spcPts val="3499"/>
                        </a:lnSpc>
                        <a:defRPr/>
                      </a:pPr>
                      <a:r>
                        <a:rPr lang="en-US" sz="2499">
                          <a:solidFill>
                            <a:srgbClr val="000000"/>
                          </a:solidFill>
                          <a:latin typeface="Open Sans"/>
                          <a:ea typeface="Open Sans"/>
                          <a:cs typeface="Open Sans"/>
                          <a:sym typeface="Open Sans"/>
                        </a:rPr>
                        <a:t>Training dataset</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a:ea typeface="Open Sans"/>
                          <a:cs typeface="Open Sans"/>
                          <a:sym typeface="Open Sans"/>
                        </a:rPr>
                        <a:t>0.909</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a:ea typeface="Open Sans"/>
                          <a:cs typeface="Open Sans"/>
                          <a:sym typeface="Open Sans"/>
                        </a:rPr>
                        <a:t>0,86</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17709">
                <a:tc>
                  <a:txBody>
                    <a:bodyPr/>
                    <a:lstStyle/>
                    <a:p>
                      <a:pPr algn="l">
                        <a:lnSpc>
                          <a:spcPts val="3499"/>
                        </a:lnSpc>
                        <a:defRPr/>
                      </a:pPr>
                      <a:r>
                        <a:rPr lang="en-US" sz="2499">
                          <a:solidFill>
                            <a:srgbClr val="000000"/>
                          </a:solidFill>
                          <a:latin typeface="Open Sans"/>
                          <a:ea typeface="Open Sans"/>
                          <a:cs typeface="Open Sans"/>
                          <a:sym typeface="Open Sans"/>
                        </a:rPr>
                        <a:t>Test dataset</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a:ea typeface="Open Sans"/>
                          <a:cs typeface="Open Sans"/>
                          <a:sym typeface="Open Sans"/>
                        </a:rPr>
                        <a:t>0.849</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a:ea typeface="Open Sans"/>
                          <a:cs typeface="Open Sans"/>
                          <a:sym typeface="Open Sans"/>
                        </a:rPr>
                        <a:t>0.784</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57445">
                <a:tc gridSpan="3">
                  <a:txBody>
                    <a:bodyPr/>
                    <a:lstStyle/>
                    <a:p>
                      <a:pPr algn="ctr">
                        <a:lnSpc>
                          <a:spcPts val="3499"/>
                        </a:lnSpc>
                        <a:defRPr/>
                      </a:pPr>
                      <a:r>
                        <a:rPr lang="en-US" sz="2499">
                          <a:solidFill>
                            <a:srgbClr val="000000"/>
                          </a:solidFill>
                          <a:latin typeface="Open Sans"/>
                          <a:ea typeface="Open Sans"/>
                          <a:cs typeface="Open Sans"/>
                          <a:sym typeface="Open Sans"/>
                        </a:rPr>
                        <a:t>Après</a:t>
                      </a:r>
                      <a:endParaRPr lang="en-US" sz="1100"/>
                    </a:p>
                    <a:p>
                      <a:pPr algn="ctr">
                        <a:lnSpc>
                          <a:spcPts val="3499"/>
                        </a:lnSpc>
                      </a:pPr>
                      <a:r>
                        <a:rPr lang="en-US" sz="2499">
                          <a:solidFill>
                            <a:srgbClr val="000000"/>
                          </a:solidFill>
                          <a:latin typeface="Open Sans"/>
                          <a:ea typeface="Open Sans"/>
                          <a:cs typeface="Open Sans"/>
                          <a:sym typeface="Open Sans"/>
                        </a:rPr>
                        <a:t>  Hyperparameters Tuning</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ctr">
                        <a:lnSpc>
                          <a:spcPts val="3499"/>
                        </a:lnSpc>
                        <a:defRPr/>
                      </a:pPr>
                      <a:r>
                        <a:rPr lang="en-US" sz="2499">
                          <a:solidFill>
                            <a:srgbClr val="000000"/>
                          </a:solidFill>
                          <a:latin typeface="Open Sans"/>
                          <a:ea typeface="Open Sans"/>
                          <a:cs typeface="Open Sans"/>
                          <a:sym typeface="Open Sans"/>
                        </a:rPr>
                        <a:t>Après</a:t>
                      </a:r>
                      <a:endParaRPr lang="en-US" sz="1100"/>
                    </a:p>
                    <a:p>
                      <a:pPr algn="ctr">
                        <a:lnSpc>
                          <a:spcPts val="3499"/>
                        </a:lnSpc>
                      </a:pPr>
                      <a:r>
                        <a:rPr lang="en-US" sz="2499">
                          <a:solidFill>
                            <a:srgbClr val="000000"/>
                          </a:solidFill>
                          <a:latin typeface="Open Sans"/>
                          <a:ea typeface="Open Sans"/>
                          <a:cs typeface="Open Sans"/>
                          <a:sym typeface="Open Sans"/>
                        </a:rPr>
                        <a:t>  Hyperparameters Tuning</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ctr">
                        <a:lnSpc>
                          <a:spcPts val="3499"/>
                        </a:lnSpc>
                        <a:defRPr/>
                      </a:pPr>
                      <a:r>
                        <a:rPr lang="en-US" sz="2499">
                          <a:solidFill>
                            <a:srgbClr val="000000"/>
                          </a:solidFill>
                          <a:latin typeface="Open Sans"/>
                          <a:ea typeface="Open Sans"/>
                          <a:cs typeface="Open Sans"/>
                          <a:sym typeface="Open Sans"/>
                        </a:rPr>
                        <a:t>Après</a:t>
                      </a:r>
                      <a:endParaRPr lang="en-US" sz="1100"/>
                    </a:p>
                    <a:p>
                      <a:pPr algn="ctr">
                        <a:lnSpc>
                          <a:spcPts val="3499"/>
                        </a:lnSpc>
                      </a:pPr>
                      <a:r>
                        <a:rPr lang="en-US" sz="2499">
                          <a:solidFill>
                            <a:srgbClr val="000000"/>
                          </a:solidFill>
                          <a:latin typeface="Open Sans"/>
                          <a:ea typeface="Open Sans"/>
                          <a:cs typeface="Open Sans"/>
                          <a:sym typeface="Open Sans"/>
                        </a:rPr>
                        <a:t>  Hyperparameters Tuning</a:t>
                      </a:r>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17709">
                <a:tc>
                  <a:txBody>
                    <a:bodyPr/>
                    <a:lstStyle/>
                    <a:p>
                      <a:pPr algn="l">
                        <a:lnSpc>
                          <a:spcPts val="3499"/>
                        </a:lnSpc>
                        <a:defRPr/>
                      </a:pPr>
                      <a:r>
                        <a:rPr lang="en-US" sz="2499">
                          <a:solidFill>
                            <a:srgbClr val="000000"/>
                          </a:solidFill>
                          <a:latin typeface="Open Sans"/>
                          <a:ea typeface="Open Sans"/>
                          <a:cs typeface="Open Sans"/>
                          <a:sym typeface="Open Sans"/>
                        </a:rPr>
                        <a:t>Training dataset</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a:ea typeface="Open Sans"/>
                          <a:cs typeface="Open Sans"/>
                          <a:sym typeface="Open Sans"/>
                        </a:rPr>
                        <a:t>0.91</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a:ea typeface="Open Sans"/>
                          <a:cs typeface="Open Sans"/>
                          <a:sym typeface="Open Sans"/>
                        </a:rPr>
                        <a:t>0.86</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17709">
                <a:tc>
                  <a:txBody>
                    <a:bodyPr/>
                    <a:lstStyle/>
                    <a:p>
                      <a:pPr algn="l">
                        <a:lnSpc>
                          <a:spcPts val="3499"/>
                        </a:lnSpc>
                        <a:defRPr/>
                      </a:pPr>
                      <a:r>
                        <a:rPr lang="en-US" sz="2499">
                          <a:solidFill>
                            <a:srgbClr val="000000"/>
                          </a:solidFill>
                          <a:latin typeface="Open Sans"/>
                          <a:ea typeface="Open Sans"/>
                          <a:cs typeface="Open Sans"/>
                          <a:sym typeface="Open Sans"/>
                        </a:rPr>
                        <a:t>Test dataset</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a:ea typeface="Open Sans"/>
                          <a:cs typeface="Open Sans"/>
                          <a:sym typeface="Open Sans"/>
                        </a:rPr>
                        <a:t>0.86</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499"/>
                        </a:lnSpc>
                        <a:defRPr/>
                      </a:pPr>
                      <a:r>
                        <a:rPr lang="en-US" sz="2499">
                          <a:solidFill>
                            <a:srgbClr val="000000"/>
                          </a:solidFill>
                          <a:latin typeface="Open Sans"/>
                          <a:ea typeface="Open Sans"/>
                          <a:cs typeface="Open Sans"/>
                          <a:sym typeface="Open Sans"/>
                        </a:rPr>
                        <a:t>0.843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6793240" y="381422"/>
            <a:ext cx="7854998" cy="753323"/>
          </a:xfrm>
          <a:prstGeom prst="rect">
            <a:avLst/>
          </a:prstGeom>
        </p:spPr>
        <p:txBody>
          <a:bodyPr lIns="0" tIns="0" rIns="0" bIns="0" rtlCol="0" anchor="t">
            <a:spAutoFit/>
          </a:bodyPr>
          <a:lstStyle/>
          <a:p>
            <a:pPr algn="l">
              <a:lnSpc>
                <a:spcPts val="6253"/>
              </a:lnSpc>
            </a:pPr>
            <a:r>
              <a:rPr lang="en-US" sz="4466" b="1" spc="125">
                <a:solidFill>
                  <a:srgbClr val="171FD0"/>
                </a:solidFill>
                <a:latin typeface="Montserrat Bold"/>
                <a:ea typeface="Montserrat Bold"/>
                <a:cs typeface="Montserrat Bold"/>
                <a:sym typeface="Montserrat Bold"/>
              </a:rPr>
              <a:t>Résultats</a:t>
            </a:r>
          </a:p>
        </p:txBody>
      </p:sp>
      <p:sp>
        <p:nvSpPr>
          <p:cNvPr id="4" name="TextBox 4"/>
          <p:cNvSpPr txBox="1"/>
          <p:nvPr/>
        </p:nvSpPr>
        <p:spPr>
          <a:xfrm>
            <a:off x="550514" y="1051560"/>
            <a:ext cx="5523133" cy="548218"/>
          </a:xfrm>
          <a:prstGeom prst="rect">
            <a:avLst/>
          </a:prstGeom>
        </p:spPr>
        <p:txBody>
          <a:bodyPr lIns="0" tIns="0" rIns="0" bIns="0" rtlCol="0" anchor="t">
            <a:spAutoFit/>
          </a:bodyPr>
          <a:lstStyle/>
          <a:p>
            <a:pPr algn="l">
              <a:lnSpc>
                <a:spcPts val="4433"/>
              </a:lnSpc>
            </a:pPr>
            <a:r>
              <a:rPr lang="en-US" sz="3166" b="1" spc="88" dirty="0" err="1">
                <a:solidFill>
                  <a:srgbClr val="171FD0"/>
                </a:solidFill>
                <a:latin typeface="Montserrat Bold"/>
                <a:ea typeface="Montserrat Bold"/>
                <a:cs typeface="Montserrat Bold"/>
                <a:sym typeface="Montserrat Bold"/>
              </a:rPr>
              <a:t>Régression</a:t>
            </a:r>
            <a:r>
              <a:rPr lang="en-US" sz="3166" b="1" spc="88" dirty="0">
                <a:solidFill>
                  <a:srgbClr val="171FD0"/>
                </a:solidFill>
                <a:latin typeface="Montserrat Bold"/>
                <a:ea typeface="Montserrat Bold"/>
                <a:cs typeface="Montserrat Bold"/>
                <a:sym typeface="Montserrat Bold"/>
              </a:rPr>
              <a:t> </a:t>
            </a:r>
            <a:r>
              <a:rPr lang="en-US" sz="3166" b="1" spc="88" dirty="0" err="1">
                <a:solidFill>
                  <a:srgbClr val="171FD0"/>
                </a:solidFill>
                <a:latin typeface="Montserrat Bold"/>
                <a:ea typeface="Montserrat Bold"/>
                <a:cs typeface="Montserrat Bold"/>
                <a:sym typeface="Montserrat Bold"/>
              </a:rPr>
              <a:t>lineaire</a:t>
            </a:r>
            <a:endParaRPr lang="en-US" sz="3166" b="1" spc="88" dirty="0">
              <a:solidFill>
                <a:srgbClr val="171FD0"/>
              </a:solidFill>
              <a:latin typeface="Montserrat Bold"/>
              <a:ea typeface="Montserrat Bold"/>
              <a:cs typeface="Montserrat Bold"/>
              <a:sym typeface="Montserrat Bold"/>
            </a:endParaRPr>
          </a:p>
        </p:txBody>
      </p:sp>
      <p:sp>
        <p:nvSpPr>
          <p:cNvPr id="5" name="TextBox 5"/>
          <p:cNvSpPr txBox="1"/>
          <p:nvPr/>
        </p:nvSpPr>
        <p:spPr>
          <a:xfrm>
            <a:off x="14419889" y="1051560"/>
            <a:ext cx="3868111" cy="548218"/>
          </a:xfrm>
          <a:prstGeom prst="rect">
            <a:avLst/>
          </a:prstGeom>
        </p:spPr>
        <p:txBody>
          <a:bodyPr lIns="0" tIns="0" rIns="0" bIns="0" rtlCol="0" anchor="t">
            <a:spAutoFit/>
          </a:bodyPr>
          <a:lstStyle/>
          <a:p>
            <a:pPr algn="l">
              <a:lnSpc>
                <a:spcPts val="4433"/>
              </a:lnSpc>
            </a:pPr>
            <a:r>
              <a:rPr lang="en-US" sz="3166" b="1" spc="88" dirty="0">
                <a:solidFill>
                  <a:srgbClr val="171FD0"/>
                </a:solidFill>
                <a:latin typeface="Montserrat Bold"/>
                <a:ea typeface="Montserrat Bold"/>
                <a:cs typeface="Montserrat Bold"/>
                <a:sym typeface="Montserrat Bold"/>
              </a:rPr>
              <a:t>Elastic-Net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BFDE310-CB5F-AA28-C19D-65A4B5FDD007}"/>
              </a:ext>
            </a:extLst>
          </p:cNvPr>
          <p:cNvPicPr>
            <a:picLocks noChangeAspect="1"/>
          </p:cNvPicPr>
          <p:nvPr/>
        </p:nvPicPr>
        <p:blipFill>
          <a:blip r:embed="rId2"/>
          <a:stretch>
            <a:fillRect/>
          </a:stretch>
        </p:blipFill>
        <p:spPr>
          <a:xfrm>
            <a:off x="304800" y="1866900"/>
            <a:ext cx="15026885" cy="7924800"/>
          </a:xfrm>
          <a:prstGeom prst="rect">
            <a:avLst/>
          </a:prstGeom>
        </p:spPr>
      </p:pic>
      <p:sp>
        <p:nvSpPr>
          <p:cNvPr id="4" name="TextBox 4">
            <a:extLst>
              <a:ext uri="{FF2B5EF4-FFF2-40B4-BE49-F238E27FC236}">
                <a16:creationId xmlns:a16="http://schemas.microsoft.com/office/drawing/2014/main" id="{EE0C3F8B-2DDB-B4E7-5652-3C86293139A8}"/>
              </a:ext>
            </a:extLst>
          </p:cNvPr>
          <p:cNvSpPr txBox="1"/>
          <p:nvPr/>
        </p:nvSpPr>
        <p:spPr>
          <a:xfrm>
            <a:off x="550514" y="1051560"/>
            <a:ext cx="5523133" cy="548218"/>
          </a:xfrm>
          <a:prstGeom prst="rect">
            <a:avLst/>
          </a:prstGeom>
        </p:spPr>
        <p:txBody>
          <a:bodyPr lIns="0" tIns="0" rIns="0" bIns="0" rtlCol="0" anchor="t">
            <a:spAutoFit/>
          </a:bodyPr>
          <a:lstStyle/>
          <a:p>
            <a:pPr algn="l">
              <a:lnSpc>
                <a:spcPts val="4433"/>
              </a:lnSpc>
            </a:pPr>
            <a:r>
              <a:rPr lang="en-US" sz="3166" b="1" spc="88" dirty="0" err="1">
                <a:solidFill>
                  <a:srgbClr val="171FD0"/>
                </a:solidFill>
                <a:latin typeface="Montserrat Bold"/>
                <a:ea typeface="Montserrat Bold"/>
                <a:cs typeface="Montserrat Bold"/>
                <a:sym typeface="Montserrat Bold"/>
              </a:rPr>
              <a:t>Régression</a:t>
            </a:r>
            <a:r>
              <a:rPr lang="en-US" sz="3166" b="1" spc="88" dirty="0">
                <a:solidFill>
                  <a:srgbClr val="171FD0"/>
                </a:solidFill>
                <a:latin typeface="Montserrat Bold"/>
                <a:ea typeface="Montserrat Bold"/>
                <a:cs typeface="Montserrat Bold"/>
                <a:sym typeface="Montserrat Bold"/>
              </a:rPr>
              <a:t> </a:t>
            </a:r>
            <a:r>
              <a:rPr lang="en-US" sz="3166" b="1" spc="88" dirty="0" err="1">
                <a:solidFill>
                  <a:srgbClr val="171FD0"/>
                </a:solidFill>
                <a:latin typeface="Montserrat Bold"/>
                <a:ea typeface="Montserrat Bold"/>
                <a:cs typeface="Montserrat Bold"/>
                <a:sym typeface="Montserrat Bold"/>
              </a:rPr>
              <a:t>lineaire</a:t>
            </a:r>
            <a:endParaRPr lang="en-US" sz="3166" b="1" spc="88" dirty="0">
              <a:solidFill>
                <a:srgbClr val="171FD0"/>
              </a:solidFill>
              <a:latin typeface="Montserrat Bold"/>
              <a:ea typeface="Montserrat Bold"/>
              <a:cs typeface="Montserrat Bold"/>
              <a:sym typeface="Montserrat Bold"/>
            </a:endParaRPr>
          </a:p>
        </p:txBody>
      </p:sp>
    </p:spTree>
    <p:extLst>
      <p:ext uri="{BB962C8B-B14F-4D97-AF65-F5344CB8AC3E}">
        <p14:creationId xmlns:p14="http://schemas.microsoft.com/office/powerpoint/2010/main" val="175378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345074" y="3122476"/>
            <a:ext cx="193617" cy="6374359"/>
            <a:chOff x="0" y="0"/>
            <a:chExt cx="50994" cy="1678843"/>
          </a:xfrm>
        </p:grpSpPr>
        <p:sp>
          <p:nvSpPr>
            <p:cNvPr id="3" name="Freeform 3"/>
            <p:cNvSpPr/>
            <p:nvPr/>
          </p:nvSpPr>
          <p:spPr>
            <a:xfrm>
              <a:off x="0" y="0"/>
              <a:ext cx="50994" cy="1678843"/>
            </a:xfrm>
            <a:custGeom>
              <a:avLst/>
              <a:gdLst/>
              <a:ahLst/>
              <a:cxnLst/>
              <a:rect l="l" t="t" r="r" b="b"/>
              <a:pathLst>
                <a:path w="50994" h="1678843">
                  <a:moveTo>
                    <a:pt x="0" y="0"/>
                  </a:moveTo>
                  <a:lnTo>
                    <a:pt x="50994" y="0"/>
                  </a:lnTo>
                  <a:lnTo>
                    <a:pt x="50994" y="1678843"/>
                  </a:lnTo>
                  <a:lnTo>
                    <a:pt x="0" y="1678843"/>
                  </a:lnTo>
                  <a:close/>
                </a:path>
              </a:pathLst>
            </a:custGeom>
            <a:solidFill>
              <a:srgbClr val="171FD0"/>
            </a:solidFill>
          </p:spPr>
        </p:sp>
        <p:sp>
          <p:nvSpPr>
            <p:cNvPr id="4" name="TextBox 4"/>
            <p:cNvSpPr txBox="1"/>
            <p:nvPr/>
          </p:nvSpPr>
          <p:spPr>
            <a:xfrm>
              <a:off x="0" y="-38100"/>
              <a:ext cx="50994" cy="171694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125806" y="612668"/>
            <a:ext cx="13307982" cy="746338"/>
          </a:xfrm>
          <a:prstGeom prst="rect">
            <a:avLst/>
          </a:prstGeom>
        </p:spPr>
        <p:txBody>
          <a:bodyPr lIns="0" tIns="0" rIns="0" bIns="0" rtlCol="0" anchor="t">
            <a:spAutoFit/>
          </a:bodyPr>
          <a:lstStyle/>
          <a:p>
            <a:pPr algn="l">
              <a:lnSpc>
                <a:spcPts val="6113"/>
              </a:lnSpc>
            </a:pPr>
            <a:r>
              <a:rPr lang="en-US" sz="4366" b="1" spc="122">
                <a:solidFill>
                  <a:srgbClr val="171FD0"/>
                </a:solidFill>
                <a:latin typeface="Montserrat Bold"/>
                <a:ea typeface="Montserrat Bold"/>
                <a:cs typeface="Montserrat Bold"/>
                <a:sym typeface="Montserrat Bold"/>
              </a:rPr>
              <a:t>Modele ensemblistes et    séquentielles</a:t>
            </a:r>
          </a:p>
        </p:txBody>
      </p:sp>
      <p:sp>
        <p:nvSpPr>
          <p:cNvPr id="6" name="TextBox 6"/>
          <p:cNvSpPr txBox="1"/>
          <p:nvPr/>
        </p:nvSpPr>
        <p:spPr>
          <a:xfrm>
            <a:off x="283940" y="2383758"/>
            <a:ext cx="6831235" cy="1110193"/>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Random forest</a:t>
            </a:r>
          </a:p>
          <a:p>
            <a:pPr algn="l">
              <a:lnSpc>
                <a:spcPts val="4433"/>
              </a:lnSpc>
            </a:pPr>
            <a:endParaRPr lang="en-US" sz="3166" b="1" spc="88">
              <a:solidFill>
                <a:srgbClr val="171FD0"/>
              </a:solidFill>
              <a:latin typeface="Montserrat Bold"/>
              <a:ea typeface="Montserrat Bold"/>
              <a:cs typeface="Montserrat Bold"/>
              <a:sym typeface="Montserrat Bold"/>
            </a:endParaRPr>
          </a:p>
        </p:txBody>
      </p:sp>
      <p:sp>
        <p:nvSpPr>
          <p:cNvPr id="7" name="TextBox 7"/>
          <p:cNvSpPr txBox="1"/>
          <p:nvPr/>
        </p:nvSpPr>
        <p:spPr>
          <a:xfrm>
            <a:off x="11565677" y="2383758"/>
            <a:ext cx="3868111" cy="548218"/>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XGBOOST</a:t>
            </a:r>
          </a:p>
        </p:txBody>
      </p:sp>
      <p:sp>
        <p:nvSpPr>
          <p:cNvPr id="8" name="TextBox 8"/>
          <p:cNvSpPr txBox="1"/>
          <p:nvPr/>
        </p:nvSpPr>
        <p:spPr>
          <a:xfrm>
            <a:off x="10627831" y="3339007"/>
            <a:ext cx="7486174" cy="6157828"/>
          </a:xfrm>
          <a:prstGeom prst="rect">
            <a:avLst/>
          </a:prstGeom>
        </p:spPr>
        <p:txBody>
          <a:bodyPr lIns="0" tIns="0" rIns="0" bIns="0" rtlCol="0" anchor="t">
            <a:spAutoFit/>
          </a:bodyPr>
          <a:lstStyle/>
          <a:p>
            <a:pPr algn="l">
              <a:lnSpc>
                <a:spcPts val="4467"/>
              </a:lnSpc>
            </a:pPr>
            <a:r>
              <a:rPr lang="en-US" sz="3190">
                <a:solidFill>
                  <a:srgbClr val="000000"/>
                </a:solidFill>
                <a:latin typeface="Open Sans"/>
                <a:ea typeface="Open Sans"/>
                <a:cs typeface="Open Sans"/>
                <a:sym typeface="Open Sans"/>
              </a:rPr>
              <a:t>C’est une méthode de </a:t>
            </a:r>
            <a:r>
              <a:rPr lang="en-US" sz="3190" b="1">
                <a:solidFill>
                  <a:srgbClr val="000000"/>
                </a:solidFill>
                <a:latin typeface="Open Sans Bold"/>
                <a:ea typeface="Open Sans Bold"/>
                <a:cs typeface="Open Sans Bold"/>
                <a:sym typeface="Open Sans Bold"/>
              </a:rPr>
              <a:t>Boosting</a:t>
            </a:r>
            <a:r>
              <a:rPr lang="en-US" sz="3190">
                <a:solidFill>
                  <a:srgbClr val="000000"/>
                </a:solidFill>
                <a:latin typeface="Open Sans"/>
                <a:ea typeface="Open Sans"/>
                <a:cs typeface="Open Sans"/>
                <a:sym typeface="Open Sans"/>
              </a:rPr>
              <a:t> .Elle fait un assemblage d'arbres décisionnels (weak learners) qui prédisent les résidus et corrige les erreurs des arbres décisionnels précédents. </a:t>
            </a:r>
          </a:p>
          <a:p>
            <a:pPr algn="l">
              <a:lnSpc>
                <a:spcPts val="4467"/>
              </a:lnSpc>
            </a:pPr>
            <a:endParaRPr lang="en-US" sz="3190">
              <a:solidFill>
                <a:srgbClr val="000000"/>
              </a:solidFill>
              <a:latin typeface="Open Sans"/>
              <a:ea typeface="Open Sans"/>
              <a:cs typeface="Open Sans"/>
              <a:sym typeface="Open Sans"/>
            </a:endParaRPr>
          </a:p>
          <a:p>
            <a:pPr algn="l">
              <a:lnSpc>
                <a:spcPts val="4467"/>
              </a:lnSpc>
            </a:pPr>
            <a:r>
              <a:rPr lang="en-US" sz="3190">
                <a:solidFill>
                  <a:srgbClr val="000000"/>
                </a:solidFill>
                <a:latin typeface="Open Sans"/>
                <a:ea typeface="Open Sans"/>
                <a:cs typeface="Open Sans"/>
                <a:sym typeface="Open Sans"/>
              </a:rPr>
              <a:t>L’anvantage est qu’elle permet de réduire les biais, et rend plus performent les prédiction.</a:t>
            </a:r>
          </a:p>
          <a:p>
            <a:pPr algn="l">
              <a:lnSpc>
                <a:spcPts val="4467"/>
              </a:lnSpc>
            </a:pPr>
            <a:endParaRPr lang="en-US" sz="3190">
              <a:solidFill>
                <a:srgbClr val="000000"/>
              </a:solidFill>
              <a:latin typeface="Open Sans"/>
              <a:ea typeface="Open Sans"/>
              <a:cs typeface="Open Sans"/>
              <a:sym typeface="Open Sans"/>
            </a:endParaRPr>
          </a:p>
        </p:txBody>
      </p:sp>
      <p:sp>
        <p:nvSpPr>
          <p:cNvPr id="9" name="TextBox 9"/>
          <p:cNvSpPr txBox="1"/>
          <p:nvPr/>
        </p:nvSpPr>
        <p:spPr>
          <a:xfrm>
            <a:off x="283940" y="3738402"/>
            <a:ext cx="7916924" cy="4577987"/>
          </a:xfrm>
          <a:prstGeom prst="rect">
            <a:avLst/>
          </a:prstGeom>
        </p:spPr>
        <p:txBody>
          <a:bodyPr lIns="0" tIns="0" rIns="0" bIns="0" rtlCol="0" anchor="t">
            <a:spAutoFit/>
          </a:bodyPr>
          <a:lstStyle/>
          <a:p>
            <a:pPr algn="just">
              <a:lnSpc>
                <a:spcPts val="4325"/>
              </a:lnSpc>
            </a:pPr>
            <a:r>
              <a:rPr lang="en-US" sz="3089">
                <a:solidFill>
                  <a:srgbClr val="000000"/>
                </a:solidFill>
                <a:latin typeface="Open Sans"/>
                <a:ea typeface="Open Sans"/>
                <a:cs typeface="Open Sans"/>
                <a:sym typeface="Open Sans"/>
              </a:rPr>
              <a:t>Le Random Forest combine plusieurs arbres de décision, formés aléatoirement sur des sous-ensembles de données et de caractéristiques, pour améliorer la robustesse du modèle par le vote majoritaire ou la moyenne.</a:t>
            </a:r>
          </a:p>
          <a:p>
            <a:pPr algn="just">
              <a:lnSpc>
                <a:spcPts val="4325"/>
              </a:lnSpc>
            </a:pPr>
            <a:endParaRPr lang="en-US" sz="3089">
              <a:solidFill>
                <a:srgbClr val="000000"/>
              </a:solidFill>
              <a:latin typeface="Open Sans"/>
              <a:ea typeface="Open Sans"/>
              <a:cs typeface="Open Sans"/>
              <a:sym typeface="Open Sans"/>
            </a:endParaRPr>
          </a:p>
          <a:p>
            <a:pPr algn="just">
              <a:lnSpc>
                <a:spcPts val="6564"/>
              </a:lnSpc>
              <a:spcBef>
                <a:spcPct val="0"/>
              </a:spcBef>
            </a:pPr>
            <a:endParaRPr lang="en-US" sz="3089">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44647" y="6556278"/>
            <a:ext cx="2702022" cy="270202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7515" r="-47515"/>
              </a:stretch>
            </a:blipFill>
          </p:spPr>
        </p:sp>
      </p:grpSp>
      <p:grpSp>
        <p:nvGrpSpPr>
          <p:cNvPr id="4" name="Group 4"/>
          <p:cNvGrpSpPr/>
          <p:nvPr/>
        </p:nvGrpSpPr>
        <p:grpSpPr>
          <a:xfrm>
            <a:off x="0" y="9371604"/>
            <a:ext cx="916071" cy="91607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3975411" y="443506"/>
            <a:ext cx="585194" cy="58519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19112" y="1922169"/>
            <a:ext cx="17249775" cy="3192108"/>
          </a:xfrm>
          <a:prstGeom prst="rect">
            <a:avLst/>
          </a:prstGeom>
        </p:spPr>
        <p:txBody>
          <a:bodyPr lIns="0" tIns="0" rIns="0" bIns="0" rtlCol="0" anchor="t">
            <a:spAutoFit/>
          </a:bodyPr>
          <a:lstStyle/>
          <a:p>
            <a:pPr algn="just">
              <a:lnSpc>
                <a:spcPts val="3607"/>
              </a:lnSpc>
            </a:pPr>
            <a:r>
              <a:rPr lang="en-US" sz="2576" b="1">
                <a:solidFill>
                  <a:srgbClr val="000000"/>
                </a:solidFill>
                <a:latin typeface="Montserrat Medium"/>
                <a:ea typeface="Montserrat Medium"/>
                <a:cs typeface="Montserrat Medium"/>
                <a:sym typeface="Montserrat Medium"/>
              </a:rPr>
              <a:t>Laplace Immo souhaite développer un outil d’aide à la décision pour estimer les prix immobiliers. Bien au-delà des caractéristiques évidentes d’une maison, 79 variables décrivent en détail les propriétés résidentielles d’Ames (Iowa, États-Unis). L’objectif est de concevoir un algorithme performant de prédiction des prix. Ce modèle permettra de mieux comprendre les facteurs influençant les transactions et d’optimiser les stratégies commerciales. Ainsi, Laplace Immo pourra renforcer sa position sur le marché immobilier.</a:t>
            </a:r>
          </a:p>
          <a:p>
            <a:pPr algn="just">
              <a:lnSpc>
                <a:spcPts val="3607"/>
              </a:lnSpc>
            </a:pPr>
            <a:endParaRPr lang="en-US" sz="2576" b="1">
              <a:solidFill>
                <a:srgbClr val="000000"/>
              </a:solidFill>
              <a:latin typeface="Montserrat Medium"/>
              <a:ea typeface="Montserrat Medium"/>
              <a:cs typeface="Montserrat Medium"/>
              <a:sym typeface="Montserrat Medium"/>
            </a:endParaRPr>
          </a:p>
        </p:txBody>
      </p:sp>
      <p:sp>
        <p:nvSpPr>
          <p:cNvPr id="11" name="TextBox 11"/>
          <p:cNvSpPr txBox="1"/>
          <p:nvPr/>
        </p:nvSpPr>
        <p:spPr>
          <a:xfrm>
            <a:off x="5992761" y="650451"/>
            <a:ext cx="5517009" cy="680298"/>
          </a:xfrm>
          <a:prstGeom prst="rect">
            <a:avLst/>
          </a:prstGeom>
        </p:spPr>
        <p:txBody>
          <a:bodyPr lIns="0" tIns="0" rIns="0" bIns="0" rtlCol="0" anchor="t">
            <a:spAutoFit/>
          </a:bodyPr>
          <a:lstStyle/>
          <a:p>
            <a:pPr algn="l">
              <a:lnSpc>
                <a:spcPts val="5553"/>
              </a:lnSpc>
            </a:pPr>
            <a:r>
              <a:rPr lang="en-US" sz="3966" b="1" spc="111">
                <a:solidFill>
                  <a:srgbClr val="171FD0"/>
                </a:solidFill>
                <a:latin typeface="Montserrat Bold"/>
                <a:ea typeface="Montserrat Bold"/>
                <a:cs typeface="Montserrat Bold"/>
                <a:sym typeface="Montserrat Bold"/>
              </a:rPr>
              <a:t>INTRODUCTION </a:t>
            </a:r>
          </a:p>
        </p:txBody>
      </p:sp>
      <p:sp>
        <p:nvSpPr>
          <p:cNvPr id="12" name="TextBox 12"/>
          <p:cNvSpPr txBox="1"/>
          <p:nvPr/>
        </p:nvSpPr>
        <p:spPr>
          <a:xfrm>
            <a:off x="4347740" y="5390502"/>
            <a:ext cx="7162030" cy="491501"/>
          </a:xfrm>
          <a:prstGeom prst="rect">
            <a:avLst/>
          </a:prstGeom>
        </p:spPr>
        <p:txBody>
          <a:bodyPr lIns="0" tIns="0" rIns="0" bIns="0" rtlCol="0" anchor="t">
            <a:spAutoFit/>
          </a:bodyPr>
          <a:lstStyle/>
          <a:p>
            <a:pPr algn="ctr">
              <a:lnSpc>
                <a:spcPts val="3780"/>
              </a:lnSpc>
            </a:pPr>
            <a:r>
              <a:rPr lang="en-US" sz="3500" b="1">
                <a:solidFill>
                  <a:srgbClr val="171FD0"/>
                </a:solidFill>
                <a:latin typeface="Montserrat Bold"/>
                <a:ea typeface="Montserrat Bold"/>
                <a:cs typeface="Montserrat Bold"/>
                <a:sym typeface="Montserrat Bold"/>
              </a:rPr>
              <a:t>Objectifs et missions</a:t>
            </a:r>
          </a:p>
        </p:txBody>
      </p:sp>
      <p:sp>
        <p:nvSpPr>
          <p:cNvPr id="13" name="TextBox 13"/>
          <p:cNvSpPr txBox="1"/>
          <p:nvPr/>
        </p:nvSpPr>
        <p:spPr>
          <a:xfrm>
            <a:off x="916071" y="6077079"/>
            <a:ext cx="10098926" cy="3489974"/>
          </a:xfrm>
          <a:prstGeom prst="rect">
            <a:avLst/>
          </a:prstGeom>
        </p:spPr>
        <p:txBody>
          <a:bodyPr lIns="0" tIns="0" rIns="0" bIns="0" rtlCol="0" anchor="t">
            <a:spAutoFit/>
          </a:bodyPr>
          <a:lstStyle/>
          <a:p>
            <a:pPr algn="l">
              <a:lnSpc>
                <a:spcPts val="3464"/>
              </a:lnSpc>
            </a:pPr>
            <a:endParaRPr/>
          </a:p>
          <a:p>
            <a:pPr marL="534238" lvl="1" indent="-267119" algn="l">
              <a:lnSpc>
                <a:spcPts val="3464"/>
              </a:lnSpc>
              <a:buFont typeface="Arial"/>
              <a:buChar char="•"/>
            </a:pPr>
            <a:r>
              <a:rPr lang="en-US" sz="2474" b="1">
                <a:solidFill>
                  <a:srgbClr val="000000"/>
                </a:solidFill>
                <a:latin typeface="Montserrat Medium"/>
                <a:ea typeface="Montserrat Medium"/>
                <a:cs typeface="Montserrat Medium"/>
                <a:sym typeface="Montserrat Medium"/>
              </a:rPr>
              <a:t>Concevoir un simulateur de prix des maisons.</a:t>
            </a:r>
          </a:p>
          <a:p>
            <a:pPr marL="534238" lvl="1" indent="-267119" algn="l">
              <a:lnSpc>
                <a:spcPts val="3464"/>
              </a:lnSpc>
              <a:buFont typeface="Arial"/>
              <a:buChar char="•"/>
            </a:pPr>
            <a:r>
              <a:rPr lang="en-US" sz="2474" b="1">
                <a:solidFill>
                  <a:srgbClr val="000000"/>
                </a:solidFill>
                <a:latin typeface="Montserrat Medium"/>
                <a:ea typeface="Montserrat Medium"/>
                <a:cs typeface="Montserrat Medium"/>
                <a:sym typeface="Montserrat Medium"/>
              </a:rPr>
              <a:t>Étapes clés :</a:t>
            </a:r>
          </a:p>
          <a:p>
            <a:pPr marL="1068475" lvl="2" indent="-356158" algn="l">
              <a:lnSpc>
                <a:spcPts val="3464"/>
              </a:lnSpc>
              <a:buFont typeface="Arial"/>
              <a:buChar char="⚬"/>
            </a:pPr>
            <a:r>
              <a:rPr lang="en-US" sz="2474" b="1">
                <a:solidFill>
                  <a:srgbClr val="000000"/>
                </a:solidFill>
                <a:latin typeface="Montserrat Medium"/>
                <a:ea typeface="Montserrat Medium"/>
                <a:cs typeface="Montserrat Medium"/>
                <a:sym typeface="Montserrat Medium"/>
              </a:rPr>
              <a:t>Analyse exploratoire des données.</a:t>
            </a:r>
          </a:p>
          <a:p>
            <a:pPr marL="1068475" lvl="2" indent="-356158" algn="l">
              <a:lnSpc>
                <a:spcPts val="3464"/>
              </a:lnSpc>
              <a:buFont typeface="Arial"/>
              <a:buChar char="⚬"/>
            </a:pPr>
            <a:r>
              <a:rPr lang="en-US" sz="2474" b="1">
                <a:solidFill>
                  <a:srgbClr val="000000"/>
                </a:solidFill>
                <a:latin typeface="Montserrat Medium"/>
                <a:ea typeface="Montserrat Medium"/>
                <a:cs typeface="Montserrat Medium"/>
                <a:sym typeface="Montserrat Medium"/>
              </a:rPr>
              <a:t>Test de plusieurs modèles de prédiction.</a:t>
            </a:r>
          </a:p>
          <a:p>
            <a:pPr marL="1068475" lvl="2" indent="-356158" algn="l">
              <a:lnSpc>
                <a:spcPts val="3464"/>
              </a:lnSpc>
              <a:buFont typeface="Arial"/>
              <a:buChar char="⚬"/>
            </a:pPr>
            <a:r>
              <a:rPr lang="en-US" sz="2474" b="1">
                <a:solidFill>
                  <a:srgbClr val="000000"/>
                </a:solidFill>
                <a:latin typeface="Montserrat Medium"/>
                <a:ea typeface="Montserrat Medium"/>
                <a:cs typeface="Montserrat Medium"/>
                <a:sym typeface="Montserrat Medium"/>
              </a:rPr>
              <a:t>Optimisation pour répondre à la problématique</a:t>
            </a:r>
          </a:p>
          <a:p>
            <a:pPr marL="1068475" lvl="2" indent="-356158" algn="l">
              <a:lnSpc>
                <a:spcPts val="3464"/>
              </a:lnSpc>
              <a:buFont typeface="Arial"/>
              <a:buChar char="⚬"/>
            </a:pPr>
            <a:r>
              <a:rPr lang="en-US" sz="2474" b="1">
                <a:solidFill>
                  <a:srgbClr val="000000"/>
                </a:solidFill>
                <a:latin typeface="Montserrat Medium"/>
                <a:ea typeface="Montserrat Medium"/>
                <a:cs typeface="Montserrat Medium"/>
                <a:sym typeface="Montserrat Medium"/>
              </a:rPr>
              <a:t>Concevoir une application</a:t>
            </a:r>
          </a:p>
          <a:p>
            <a:pPr algn="l">
              <a:lnSpc>
                <a:spcPts val="3464"/>
              </a:lnSpc>
            </a:pPr>
            <a:endParaRPr lang="en-US" sz="2474" b="1">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34452" y="3455805"/>
            <a:ext cx="12832214" cy="5319666"/>
          </a:xfrm>
          <a:prstGeom prst="rect">
            <a:avLst/>
          </a:prstGeom>
        </p:spPr>
        <p:txBody>
          <a:bodyPr lIns="0" tIns="0" rIns="0" bIns="0" rtlCol="0" anchor="t">
            <a:spAutoFit/>
          </a:bodyPr>
          <a:lstStyle/>
          <a:p>
            <a:pPr algn="just">
              <a:lnSpc>
                <a:spcPts val="3905"/>
              </a:lnSpc>
            </a:pPr>
            <a:r>
              <a:rPr lang="en-US" sz="2789">
                <a:solidFill>
                  <a:srgbClr val="000000"/>
                </a:solidFill>
                <a:latin typeface="Open Sans"/>
                <a:ea typeface="Open Sans"/>
                <a:cs typeface="Open Sans"/>
                <a:sym typeface="Open Sans"/>
              </a:rPr>
              <a:t>Light GBM est un cadre de renforcement de gradient qui utilise un algorithme d'apprentissage basé sur des arbres.</a:t>
            </a:r>
          </a:p>
          <a:p>
            <a:pPr algn="just">
              <a:lnSpc>
                <a:spcPts val="3905"/>
              </a:lnSpc>
            </a:pPr>
            <a:endParaRPr lang="en-US" sz="2789">
              <a:solidFill>
                <a:srgbClr val="000000"/>
              </a:solidFill>
              <a:latin typeface="Open Sans"/>
              <a:ea typeface="Open Sans"/>
              <a:cs typeface="Open Sans"/>
              <a:sym typeface="Open Sans"/>
            </a:endParaRPr>
          </a:p>
          <a:p>
            <a:pPr algn="just">
              <a:lnSpc>
                <a:spcPts val="3905"/>
              </a:lnSpc>
            </a:pPr>
            <a:r>
              <a:rPr lang="en-US" sz="2789" b="1">
                <a:solidFill>
                  <a:srgbClr val="000000"/>
                </a:solidFill>
                <a:latin typeface="Open Sans Bold"/>
                <a:ea typeface="Open Sans Bold"/>
                <a:cs typeface="Open Sans Bold"/>
                <a:sym typeface="Open Sans Bold"/>
              </a:rPr>
              <a:t>Light GBM fait croître l'arbre verticalement</a:t>
            </a:r>
            <a:r>
              <a:rPr lang="en-US" sz="2789">
                <a:solidFill>
                  <a:srgbClr val="000000"/>
                </a:solidFill>
                <a:latin typeface="Open Sans"/>
                <a:ea typeface="Open Sans"/>
                <a:cs typeface="Open Sans"/>
                <a:sym typeface="Open Sans"/>
              </a:rPr>
              <a:t> tandis que d'autres algorithmes font pousser des arbres horizontalement, ce qui signifie que Light GBM fait pousser l'arbre par </a:t>
            </a:r>
            <a:r>
              <a:rPr lang="en-US" sz="2789" b="1">
                <a:solidFill>
                  <a:srgbClr val="000000"/>
                </a:solidFill>
                <a:latin typeface="Open Sans Bold"/>
                <a:ea typeface="Open Sans Bold"/>
                <a:cs typeface="Open Sans Bold"/>
                <a:sym typeface="Open Sans Bold"/>
              </a:rPr>
              <a:t>feuille</a:t>
            </a:r>
            <a:r>
              <a:rPr lang="en-US" sz="2789">
                <a:solidFill>
                  <a:srgbClr val="000000"/>
                </a:solidFill>
                <a:latin typeface="Open Sans"/>
                <a:ea typeface="Open Sans"/>
                <a:cs typeface="Open Sans"/>
                <a:sym typeface="Open Sans"/>
              </a:rPr>
              <a:t> tandis que l'autre algorithme se développe par niveau. Il choisira la feuille avec une perte de delta maximale pour se développer. Lors de la croissance de la même feuille, l'algorithme par feuille peut réduire plus de perte qu'un algorithme par niveau.</a:t>
            </a:r>
          </a:p>
          <a:p>
            <a:pPr algn="just">
              <a:lnSpc>
                <a:spcPts val="3905"/>
              </a:lnSpc>
            </a:pPr>
            <a:endParaRPr lang="en-US" sz="2789">
              <a:solidFill>
                <a:srgbClr val="000000"/>
              </a:solidFill>
              <a:latin typeface="Open Sans"/>
              <a:ea typeface="Open Sans"/>
              <a:cs typeface="Open Sans"/>
              <a:sym typeface="Open Sans"/>
            </a:endParaRPr>
          </a:p>
          <a:p>
            <a:pPr algn="just">
              <a:lnSpc>
                <a:spcPts val="2925"/>
              </a:lnSpc>
              <a:spcBef>
                <a:spcPct val="0"/>
              </a:spcBef>
            </a:pPr>
            <a:endParaRPr lang="en-US" sz="2789">
              <a:solidFill>
                <a:srgbClr val="000000"/>
              </a:solidFill>
              <a:latin typeface="Open Sans"/>
              <a:ea typeface="Open Sans"/>
              <a:cs typeface="Open Sans"/>
              <a:sym typeface="Open Sans"/>
            </a:endParaRPr>
          </a:p>
        </p:txBody>
      </p:sp>
      <p:sp>
        <p:nvSpPr>
          <p:cNvPr id="3" name="Freeform 3"/>
          <p:cNvSpPr/>
          <p:nvPr/>
        </p:nvSpPr>
        <p:spPr>
          <a:xfrm>
            <a:off x="277714" y="9020000"/>
            <a:ext cx="2227785" cy="1104010"/>
          </a:xfrm>
          <a:custGeom>
            <a:avLst/>
            <a:gdLst/>
            <a:ahLst/>
            <a:cxnLst/>
            <a:rect l="l" t="t" r="r" b="b"/>
            <a:pathLst>
              <a:path w="2227785" h="1104010">
                <a:moveTo>
                  <a:pt x="0" y="0"/>
                </a:moveTo>
                <a:lnTo>
                  <a:pt x="2227784" y="0"/>
                </a:lnTo>
                <a:lnTo>
                  <a:pt x="2227784" y="1104010"/>
                </a:lnTo>
                <a:lnTo>
                  <a:pt x="0" y="1104010"/>
                </a:lnTo>
                <a:lnTo>
                  <a:pt x="0" y="0"/>
                </a:lnTo>
                <a:close/>
              </a:path>
            </a:pathLst>
          </a:custGeom>
          <a:blipFill>
            <a:blip r:embed="rId2"/>
            <a:stretch>
              <a:fillRect t="-1732" b="-1732"/>
            </a:stretch>
          </a:blipFill>
        </p:spPr>
      </p:sp>
      <p:sp>
        <p:nvSpPr>
          <p:cNvPr id="4" name="TextBox 4"/>
          <p:cNvSpPr txBox="1"/>
          <p:nvPr/>
        </p:nvSpPr>
        <p:spPr>
          <a:xfrm>
            <a:off x="4292191" y="640629"/>
            <a:ext cx="11493448" cy="746338"/>
          </a:xfrm>
          <a:prstGeom prst="rect">
            <a:avLst/>
          </a:prstGeom>
        </p:spPr>
        <p:txBody>
          <a:bodyPr lIns="0" tIns="0" rIns="0" bIns="0" rtlCol="0" anchor="t">
            <a:spAutoFit/>
          </a:bodyPr>
          <a:lstStyle/>
          <a:p>
            <a:pPr algn="l">
              <a:lnSpc>
                <a:spcPts val="6113"/>
              </a:lnSpc>
            </a:pPr>
            <a:r>
              <a:rPr lang="en-US" sz="4366" b="1" spc="122">
                <a:solidFill>
                  <a:srgbClr val="171FD0"/>
                </a:solidFill>
                <a:latin typeface="Montserrat Bold"/>
                <a:ea typeface="Montserrat Bold"/>
                <a:cs typeface="Montserrat Bold"/>
                <a:sym typeface="Montserrat Bold"/>
              </a:rPr>
              <a:t>Modele ensemblistes et séquentielles</a:t>
            </a:r>
          </a:p>
        </p:txBody>
      </p:sp>
      <p:sp>
        <p:nvSpPr>
          <p:cNvPr id="5" name="TextBox 5"/>
          <p:cNvSpPr txBox="1"/>
          <p:nvPr/>
        </p:nvSpPr>
        <p:spPr>
          <a:xfrm>
            <a:off x="7249782" y="2091817"/>
            <a:ext cx="6831235" cy="621243"/>
          </a:xfrm>
          <a:prstGeom prst="rect">
            <a:avLst/>
          </a:prstGeom>
        </p:spPr>
        <p:txBody>
          <a:bodyPr lIns="0" tIns="0" rIns="0" bIns="0" rtlCol="0" anchor="t">
            <a:spAutoFit/>
          </a:bodyPr>
          <a:lstStyle/>
          <a:p>
            <a:pPr algn="l">
              <a:lnSpc>
                <a:spcPts val="5133"/>
              </a:lnSpc>
            </a:pPr>
            <a:r>
              <a:rPr lang="en-US" sz="3666" b="1" spc="102">
                <a:solidFill>
                  <a:srgbClr val="171FD0"/>
                </a:solidFill>
                <a:latin typeface="Montserrat Bold"/>
                <a:ea typeface="Montserrat Bold"/>
                <a:cs typeface="Montserrat Bold"/>
                <a:sym typeface="Montserrat Bold"/>
              </a:rPr>
              <a:t>LightGBM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1E6EF"/>
        </a:solidFill>
        <a:effectLst/>
      </p:bgPr>
    </p:bg>
    <p:spTree>
      <p:nvGrpSpPr>
        <p:cNvPr id="1" name=""/>
        <p:cNvGrpSpPr/>
        <p:nvPr/>
      </p:nvGrpSpPr>
      <p:grpSpPr>
        <a:xfrm>
          <a:off x="0" y="0"/>
          <a:ext cx="0" cy="0"/>
          <a:chOff x="0" y="0"/>
          <a:chExt cx="0" cy="0"/>
        </a:xfrm>
      </p:grpSpPr>
      <p:sp>
        <p:nvSpPr>
          <p:cNvPr id="2" name="Freeform 2"/>
          <p:cNvSpPr/>
          <p:nvPr/>
        </p:nvSpPr>
        <p:spPr>
          <a:xfrm>
            <a:off x="2384837" y="2014400"/>
            <a:ext cx="12860852" cy="7732587"/>
          </a:xfrm>
          <a:custGeom>
            <a:avLst/>
            <a:gdLst/>
            <a:ahLst/>
            <a:cxnLst/>
            <a:rect l="l" t="t" r="r" b="b"/>
            <a:pathLst>
              <a:path w="12860852" h="7732587">
                <a:moveTo>
                  <a:pt x="0" y="0"/>
                </a:moveTo>
                <a:lnTo>
                  <a:pt x="12860852" y="0"/>
                </a:lnTo>
                <a:lnTo>
                  <a:pt x="12860852" y="7732587"/>
                </a:lnTo>
                <a:lnTo>
                  <a:pt x="0" y="7732587"/>
                </a:lnTo>
                <a:lnTo>
                  <a:pt x="0" y="0"/>
                </a:lnTo>
                <a:close/>
              </a:path>
            </a:pathLst>
          </a:custGeom>
          <a:blipFill>
            <a:blip r:embed="rId2"/>
            <a:stretch>
              <a:fillRect/>
            </a:stretch>
          </a:blipFill>
        </p:spPr>
      </p:sp>
      <p:sp>
        <p:nvSpPr>
          <p:cNvPr id="3" name="TextBox 3"/>
          <p:cNvSpPr txBox="1"/>
          <p:nvPr/>
        </p:nvSpPr>
        <p:spPr>
          <a:xfrm>
            <a:off x="6793240" y="371897"/>
            <a:ext cx="7854998" cy="746338"/>
          </a:xfrm>
          <a:prstGeom prst="rect">
            <a:avLst/>
          </a:prstGeom>
        </p:spPr>
        <p:txBody>
          <a:bodyPr lIns="0" tIns="0" rIns="0" bIns="0" rtlCol="0" anchor="t">
            <a:spAutoFit/>
          </a:bodyPr>
          <a:lstStyle/>
          <a:p>
            <a:pPr algn="l">
              <a:lnSpc>
                <a:spcPts val="6113"/>
              </a:lnSpc>
            </a:pPr>
            <a:r>
              <a:rPr lang="en-US" sz="4366" b="1" spc="122">
                <a:solidFill>
                  <a:srgbClr val="171FD0"/>
                </a:solidFill>
                <a:latin typeface="Montserrat Bold"/>
                <a:ea typeface="Montserrat Bold"/>
                <a:cs typeface="Montserrat Bold"/>
                <a:sym typeface="Montserrat Bold"/>
              </a:rPr>
              <a:t>Résultats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0712" y="2873398"/>
            <a:ext cx="6905843" cy="6195226"/>
          </a:xfrm>
          <a:custGeom>
            <a:avLst/>
            <a:gdLst/>
            <a:ahLst/>
            <a:cxnLst/>
            <a:rect l="l" t="t" r="r" b="b"/>
            <a:pathLst>
              <a:path w="6905843" h="6195226">
                <a:moveTo>
                  <a:pt x="0" y="0"/>
                </a:moveTo>
                <a:lnTo>
                  <a:pt x="6905844" y="0"/>
                </a:lnTo>
                <a:lnTo>
                  <a:pt x="6905844" y="6195226"/>
                </a:lnTo>
                <a:lnTo>
                  <a:pt x="0" y="6195226"/>
                </a:lnTo>
                <a:lnTo>
                  <a:pt x="0" y="0"/>
                </a:lnTo>
                <a:close/>
              </a:path>
            </a:pathLst>
          </a:custGeom>
          <a:blipFill>
            <a:blip r:embed="rId2"/>
            <a:stretch>
              <a:fillRect r="-797"/>
            </a:stretch>
          </a:blipFill>
        </p:spPr>
      </p:sp>
      <p:sp>
        <p:nvSpPr>
          <p:cNvPr id="3" name="Freeform 3"/>
          <p:cNvSpPr/>
          <p:nvPr/>
        </p:nvSpPr>
        <p:spPr>
          <a:xfrm>
            <a:off x="9850563" y="3163810"/>
            <a:ext cx="7960674" cy="5449150"/>
          </a:xfrm>
          <a:custGeom>
            <a:avLst/>
            <a:gdLst/>
            <a:ahLst/>
            <a:cxnLst/>
            <a:rect l="l" t="t" r="r" b="b"/>
            <a:pathLst>
              <a:path w="7960674" h="5449150">
                <a:moveTo>
                  <a:pt x="0" y="0"/>
                </a:moveTo>
                <a:lnTo>
                  <a:pt x="7960674" y="0"/>
                </a:lnTo>
                <a:lnTo>
                  <a:pt x="7960674" y="5449150"/>
                </a:lnTo>
                <a:lnTo>
                  <a:pt x="0" y="5449150"/>
                </a:lnTo>
                <a:lnTo>
                  <a:pt x="0" y="0"/>
                </a:lnTo>
                <a:close/>
              </a:path>
            </a:pathLst>
          </a:custGeom>
          <a:blipFill>
            <a:blip r:embed="rId3"/>
            <a:stretch>
              <a:fillRect l="-1563" r="-1563"/>
            </a:stretch>
          </a:blipFill>
        </p:spPr>
      </p:sp>
      <p:sp>
        <p:nvSpPr>
          <p:cNvPr id="4" name="TextBox 4"/>
          <p:cNvSpPr txBox="1"/>
          <p:nvPr/>
        </p:nvSpPr>
        <p:spPr>
          <a:xfrm>
            <a:off x="6750780" y="282362"/>
            <a:ext cx="7854998" cy="746338"/>
          </a:xfrm>
          <a:prstGeom prst="rect">
            <a:avLst/>
          </a:prstGeom>
        </p:spPr>
        <p:txBody>
          <a:bodyPr lIns="0" tIns="0" rIns="0" bIns="0" rtlCol="0" anchor="t">
            <a:spAutoFit/>
          </a:bodyPr>
          <a:lstStyle/>
          <a:p>
            <a:pPr algn="l">
              <a:lnSpc>
                <a:spcPts val="6113"/>
              </a:lnSpc>
            </a:pPr>
            <a:r>
              <a:rPr lang="en-US" sz="4366" b="1" spc="122">
                <a:solidFill>
                  <a:srgbClr val="171FD0"/>
                </a:solidFill>
                <a:latin typeface="Montserrat Bold"/>
                <a:ea typeface="Montserrat Bold"/>
                <a:cs typeface="Montserrat Bold"/>
                <a:sym typeface="Montserrat Bold"/>
              </a:rPr>
              <a:t>CHOIX DEFINITIF</a:t>
            </a:r>
          </a:p>
        </p:txBody>
      </p:sp>
      <p:sp>
        <p:nvSpPr>
          <p:cNvPr id="5" name="TextBox 5"/>
          <p:cNvSpPr txBox="1"/>
          <p:nvPr/>
        </p:nvSpPr>
        <p:spPr>
          <a:xfrm>
            <a:off x="5748515" y="1788808"/>
            <a:ext cx="8204097" cy="548218"/>
          </a:xfrm>
          <a:prstGeom prst="rect">
            <a:avLst/>
          </a:prstGeom>
        </p:spPr>
        <p:txBody>
          <a:bodyPr lIns="0" tIns="0" rIns="0" bIns="0" rtlCol="0" anchor="t">
            <a:spAutoFit/>
          </a:bodyPr>
          <a:lstStyle/>
          <a:p>
            <a:pPr algn="l">
              <a:lnSpc>
                <a:spcPts val="4433"/>
              </a:lnSpc>
            </a:pPr>
            <a:r>
              <a:rPr lang="en-US" sz="3166" b="1" spc="88">
                <a:solidFill>
                  <a:srgbClr val="171FD0"/>
                </a:solidFill>
                <a:latin typeface="Montserrat Bold"/>
                <a:ea typeface="Montserrat Bold"/>
                <a:cs typeface="Montserrat Bold"/>
                <a:sym typeface="Montserrat Bold"/>
              </a:rPr>
              <a:t>LightGBM et Random Forest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1E6EF"/>
        </a:solidFill>
        <a:effectLst/>
      </p:bgPr>
    </p:bg>
    <p:spTree>
      <p:nvGrpSpPr>
        <p:cNvPr id="1" name=""/>
        <p:cNvGrpSpPr/>
        <p:nvPr/>
      </p:nvGrpSpPr>
      <p:grpSpPr>
        <a:xfrm>
          <a:off x="0" y="0"/>
          <a:ext cx="0" cy="0"/>
          <a:chOff x="0" y="0"/>
          <a:chExt cx="0" cy="0"/>
        </a:xfrm>
      </p:grpSpPr>
      <p:sp>
        <p:nvSpPr>
          <p:cNvPr id="2" name="Freeform 2"/>
          <p:cNvSpPr/>
          <p:nvPr/>
        </p:nvSpPr>
        <p:spPr>
          <a:xfrm>
            <a:off x="1949630" y="2085436"/>
            <a:ext cx="15309670" cy="7172864"/>
          </a:xfrm>
          <a:custGeom>
            <a:avLst/>
            <a:gdLst/>
            <a:ahLst/>
            <a:cxnLst/>
            <a:rect l="l" t="t" r="r" b="b"/>
            <a:pathLst>
              <a:path w="15309670" h="7172864">
                <a:moveTo>
                  <a:pt x="0" y="0"/>
                </a:moveTo>
                <a:lnTo>
                  <a:pt x="15309670" y="0"/>
                </a:lnTo>
                <a:lnTo>
                  <a:pt x="15309670" y="7172864"/>
                </a:lnTo>
                <a:lnTo>
                  <a:pt x="0" y="7172864"/>
                </a:lnTo>
                <a:lnTo>
                  <a:pt x="0" y="0"/>
                </a:lnTo>
                <a:close/>
              </a:path>
            </a:pathLst>
          </a:custGeom>
          <a:blipFill>
            <a:blip r:embed="rId2"/>
            <a:stretch>
              <a:fillRect/>
            </a:stretch>
          </a:blipFill>
        </p:spPr>
      </p:sp>
      <p:sp>
        <p:nvSpPr>
          <p:cNvPr id="3" name="TextBox 3"/>
          <p:cNvSpPr txBox="1"/>
          <p:nvPr/>
        </p:nvSpPr>
        <p:spPr>
          <a:xfrm>
            <a:off x="4921176" y="282362"/>
            <a:ext cx="9672781" cy="1517863"/>
          </a:xfrm>
          <a:prstGeom prst="rect">
            <a:avLst/>
          </a:prstGeom>
        </p:spPr>
        <p:txBody>
          <a:bodyPr lIns="0" tIns="0" rIns="0" bIns="0" rtlCol="0" anchor="t">
            <a:spAutoFit/>
          </a:bodyPr>
          <a:lstStyle/>
          <a:p>
            <a:pPr algn="ctr">
              <a:lnSpc>
                <a:spcPts val="6113"/>
              </a:lnSpc>
            </a:pPr>
            <a:r>
              <a:rPr lang="en-US" sz="4366" b="1" spc="122">
                <a:solidFill>
                  <a:srgbClr val="171FD0"/>
                </a:solidFill>
                <a:latin typeface="Montserrat Bold"/>
                <a:ea typeface="Montserrat Bold"/>
                <a:cs typeface="Montserrat Bold"/>
                <a:sym typeface="Montserrat Bold"/>
              </a:rPr>
              <a:t>DEPLOIMENT DU MODELE  LightGBM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85166" y="6955061"/>
            <a:ext cx="6663878" cy="66638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74240" y="-3891704"/>
            <a:ext cx="12148871" cy="12148871"/>
            <a:chOff x="0" y="0"/>
            <a:chExt cx="16198495" cy="16198495"/>
          </a:xfrm>
        </p:grpSpPr>
        <p:grpSp>
          <p:nvGrpSpPr>
            <p:cNvPr id="6" name="Group 6"/>
            <p:cNvGrpSpPr/>
            <p:nvPr/>
          </p:nvGrpSpPr>
          <p:grpSpPr>
            <a:xfrm>
              <a:off x="0" y="0"/>
              <a:ext cx="16198495" cy="161984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56236" y="656236"/>
              <a:ext cx="14886024" cy="148860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89197" y="1589197"/>
              <a:ext cx="13020101" cy="1302010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482626" y="2482626"/>
              <a:ext cx="11233242" cy="112332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8" name="Group 18"/>
          <p:cNvGrpSpPr/>
          <p:nvPr/>
        </p:nvGrpSpPr>
        <p:grpSpPr>
          <a:xfrm>
            <a:off x="-413246" y="-1677475"/>
            <a:ext cx="7426882" cy="74268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grpSp>
        <p:nvGrpSpPr>
          <p:cNvPr id="20" name="Group 20"/>
          <p:cNvGrpSpPr/>
          <p:nvPr/>
        </p:nvGrpSpPr>
        <p:grpSpPr>
          <a:xfrm>
            <a:off x="10097270" y="1403596"/>
            <a:ext cx="1141032" cy="471175"/>
            <a:chOff x="0" y="0"/>
            <a:chExt cx="1521375" cy="628233"/>
          </a:xfrm>
        </p:grpSpPr>
        <p:grpSp>
          <p:nvGrpSpPr>
            <p:cNvPr id="21" name="Group 21"/>
            <p:cNvGrpSpPr/>
            <p:nvPr/>
          </p:nvGrpSpPr>
          <p:grpSpPr>
            <a:xfrm>
              <a:off x="0" y="0"/>
              <a:ext cx="628233" cy="62823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97714" y="0"/>
              <a:ext cx="628233" cy="62823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95428" y="0"/>
              <a:ext cx="628233" cy="62823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893143" y="0"/>
              <a:ext cx="628233" cy="6282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33" name="Group 33"/>
          <p:cNvGrpSpPr/>
          <p:nvPr/>
        </p:nvGrpSpPr>
        <p:grpSpPr>
          <a:xfrm>
            <a:off x="4078584" y="8831583"/>
            <a:ext cx="916071" cy="91607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6304687" y="7691073"/>
            <a:ext cx="5024836" cy="502483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grpSp>
        <p:nvGrpSpPr>
          <p:cNvPr id="38" name="Group 38"/>
          <p:cNvGrpSpPr/>
          <p:nvPr/>
        </p:nvGrpSpPr>
        <p:grpSpPr>
          <a:xfrm>
            <a:off x="8516318" y="5880946"/>
            <a:ext cx="601574" cy="60157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427126" y="8230010"/>
            <a:ext cx="601574" cy="601574"/>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9777335" y="4043923"/>
            <a:ext cx="7896952" cy="2137810"/>
          </a:xfrm>
          <a:prstGeom prst="rect">
            <a:avLst/>
          </a:prstGeom>
        </p:spPr>
        <p:txBody>
          <a:bodyPr lIns="0" tIns="0" rIns="0" bIns="0" rtlCol="0" anchor="t">
            <a:spAutoFit/>
          </a:bodyPr>
          <a:lstStyle/>
          <a:p>
            <a:pPr algn="l">
              <a:lnSpc>
                <a:spcPts val="8312"/>
              </a:lnSpc>
            </a:pPr>
            <a:r>
              <a:rPr lang="en-US" sz="7696" b="1">
                <a:solidFill>
                  <a:srgbClr val="000000"/>
                </a:solidFill>
                <a:latin typeface="Montserrat Bold"/>
                <a:ea typeface="Montserrat Bold"/>
                <a:cs typeface="Montserrat Bold"/>
                <a:sym typeface="Montserrat Bold"/>
              </a:rPr>
              <a:t>Merci pour</a:t>
            </a:r>
          </a:p>
          <a:p>
            <a:pPr algn="l">
              <a:lnSpc>
                <a:spcPts val="8312"/>
              </a:lnSpc>
            </a:pPr>
            <a:r>
              <a:rPr lang="en-US" sz="7696" b="1">
                <a:solidFill>
                  <a:srgbClr val="000000"/>
                </a:solidFill>
                <a:latin typeface="Montserrat Bold"/>
                <a:ea typeface="Montserrat Bold"/>
                <a:cs typeface="Montserrat Bold"/>
                <a:sym typeface="Montserrat Bold"/>
              </a:rPr>
              <a:t>votre attention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364769"/>
            <a:ext cx="16230600" cy="1657372"/>
            <a:chOff x="0" y="0"/>
            <a:chExt cx="2514545" cy="256770"/>
          </a:xfrm>
        </p:grpSpPr>
        <p:sp>
          <p:nvSpPr>
            <p:cNvPr id="3" name="Freeform 3"/>
            <p:cNvSpPr/>
            <p:nvPr/>
          </p:nvSpPr>
          <p:spPr>
            <a:xfrm flipH="1">
              <a:off x="0" y="0"/>
              <a:ext cx="2514545" cy="256770"/>
            </a:xfrm>
            <a:custGeom>
              <a:avLst/>
              <a:gdLst/>
              <a:ahLst/>
              <a:cxnLst/>
              <a:rect l="l" t="t" r="r" b="b"/>
              <a:pathLst>
                <a:path w="2514545" h="256770">
                  <a:moveTo>
                    <a:pt x="2514545" y="0"/>
                  </a:moveTo>
                  <a:lnTo>
                    <a:pt x="0" y="0"/>
                  </a:lnTo>
                  <a:lnTo>
                    <a:pt x="0" y="256770"/>
                  </a:lnTo>
                  <a:lnTo>
                    <a:pt x="2514545" y="256770"/>
                  </a:lnTo>
                  <a:close/>
                </a:path>
              </a:pathLst>
            </a:custGeom>
            <a:blipFill>
              <a:blip r:embed="rId2"/>
              <a:stretch>
                <a:fillRect t="-207201" b="-427272"/>
              </a:stretch>
            </a:blipFill>
          </p:spPr>
        </p:sp>
      </p:grpSp>
      <p:grpSp>
        <p:nvGrpSpPr>
          <p:cNvPr id="4" name="Group 4"/>
          <p:cNvGrpSpPr/>
          <p:nvPr/>
        </p:nvGrpSpPr>
        <p:grpSpPr>
          <a:xfrm>
            <a:off x="-1035981" y="-967685"/>
            <a:ext cx="8635659" cy="4255005"/>
            <a:chOff x="0" y="0"/>
            <a:chExt cx="11514212" cy="5673340"/>
          </a:xfrm>
        </p:grpSpPr>
        <p:grpSp>
          <p:nvGrpSpPr>
            <p:cNvPr id="5" name="Group 5"/>
            <p:cNvGrpSpPr/>
            <p:nvPr/>
          </p:nvGrpSpPr>
          <p:grpSpPr>
            <a:xfrm>
              <a:off x="0" y="0"/>
              <a:ext cx="11514212" cy="5673340"/>
              <a:chOff x="0" y="0"/>
              <a:chExt cx="812800" cy="400487"/>
            </a:xfrm>
          </p:grpSpPr>
          <p:sp>
            <p:nvSpPr>
              <p:cNvPr id="6" name="Freeform 6"/>
              <p:cNvSpPr/>
              <p:nvPr/>
            </p:nvSpPr>
            <p:spPr>
              <a:xfrm>
                <a:off x="0" y="0"/>
                <a:ext cx="812800" cy="400487"/>
              </a:xfrm>
              <a:custGeom>
                <a:avLst/>
                <a:gdLst/>
                <a:ahLst/>
                <a:cxnLst/>
                <a:rect l="l" t="t" r="r" b="b"/>
                <a:pathLst>
                  <a:path w="812800" h="400487">
                    <a:moveTo>
                      <a:pt x="406400" y="0"/>
                    </a:moveTo>
                    <a:cubicBezTo>
                      <a:pt x="181951" y="0"/>
                      <a:pt x="0" y="89652"/>
                      <a:pt x="0" y="200243"/>
                    </a:cubicBezTo>
                    <a:cubicBezTo>
                      <a:pt x="0" y="310835"/>
                      <a:pt x="181951" y="400487"/>
                      <a:pt x="406400" y="400487"/>
                    </a:cubicBezTo>
                    <a:cubicBezTo>
                      <a:pt x="630849" y="400487"/>
                      <a:pt x="812800" y="310835"/>
                      <a:pt x="812800" y="200243"/>
                    </a:cubicBezTo>
                    <a:cubicBezTo>
                      <a:pt x="812800" y="89652"/>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7" name="TextBox 7"/>
              <p:cNvSpPr txBox="1"/>
              <p:nvPr/>
            </p:nvSpPr>
            <p:spPr>
              <a:xfrm>
                <a:off x="76200" y="-554"/>
                <a:ext cx="660400" cy="363496"/>
              </a:xfrm>
              <a:prstGeom prst="rect">
                <a:avLst/>
              </a:prstGeom>
            </p:spPr>
            <p:txBody>
              <a:bodyPr lIns="50800" tIns="50800" rIns="50800" bIns="50800" rtlCol="0" anchor="ctr"/>
              <a:lstStyle/>
              <a:p>
                <a:pPr algn="ctr">
                  <a:lnSpc>
                    <a:spcPts val="2660"/>
                  </a:lnSpc>
                </a:pPr>
                <a:endParaRPr/>
              </a:p>
            </p:txBody>
          </p:sp>
        </p:grpSp>
        <p:grpSp>
          <p:nvGrpSpPr>
            <p:cNvPr id="8" name="Group 8"/>
            <p:cNvGrpSpPr/>
            <p:nvPr/>
          </p:nvGrpSpPr>
          <p:grpSpPr>
            <a:xfrm>
              <a:off x="466465" y="229839"/>
              <a:ext cx="10581281" cy="5213662"/>
              <a:chOff x="0" y="0"/>
              <a:chExt cx="812800" cy="400487"/>
            </a:xfrm>
          </p:grpSpPr>
          <p:sp>
            <p:nvSpPr>
              <p:cNvPr id="9" name="Freeform 9"/>
              <p:cNvSpPr/>
              <p:nvPr/>
            </p:nvSpPr>
            <p:spPr>
              <a:xfrm>
                <a:off x="0" y="0"/>
                <a:ext cx="812800" cy="400487"/>
              </a:xfrm>
              <a:custGeom>
                <a:avLst/>
                <a:gdLst/>
                <a:ahLst/>
                <a:cxnLst/>
                <a:rect l="l" t="t" r="r" b="b"/>
                <a:pathLst>
                  <a:path w="812800" h="400487">
                    <a:moveTo>
                      <a:pt x="406400" y="0"/>
                    </a:moveTo>
                    <a:cubicBezTo>
                      <a:pt x="181951" y="0"/>
                      <a:pt x="0" y="89652"/>
                      <a:pt x="0" y="200243"/>
                    </a:cubicBezTo>
                    <a:cubicBezTo>
                      <a:pt x="0" y="310835"/>
                      <a:pt x="181951" y="400487"/>
                      <a:pt x="406400" y="400487"/>
                    </a:cubicBezTo>
                    <a:cubicBezTo>
                      <a:pt x="630849" y="400487"/>
                      <a:pt x="812800" y="310835"/>
                      <a:pt x="812800" y="200243"/>
                    </a:cubicBezTo>
                    <a:cubicBezTo>
                      <a:pt x="812800" y="89652"/>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10" name="TextBox 10"/>
              <p:cNvSpPr txBox="1"/>
              <p:nvPr/>
            </p:nvSpPr>
            <p:spPr>
              <a:xfrm>
                <a:off x="76200" y="-554"/>
                <a:ext cx="660400" cy="363496"/>
              </a:xfrm>
              <a:prstGeom prst="rect">
                <a:avLst/>
              </a:prstGeom>
            </p:spPr>
            <p:txBody>
              <a:bodyPr lIns="50800" tIns="50800" rIns="50800" bIns="50800" rtlCol="0" anchor="ctr"/>
              <a:lstStyle/>
              <a:p>
                <a:pPr algn="ctr">
                  <a:lnSpc>
                    <a:spcPts val="2660"/>
                  </a:lnSpc>
                </a:pPr>
                <a:endParaRPr/>
              </a:p>
            </p:txBody>
          </p:sp>
        </p:grpSp>
        <p:grpSp>
          <p:nvGrpSpPr>
            <p:cNvPr id="11" name="Group 11"/>
            <p:cNvGrpSpPr/>
            <p:nvPr/>
          </p:nvGrpSpPr>
          <p:grpSpPr>
            <a:xfrm>
              <a:off x="1129633" y="556598"/>
              <a:ext cx="9254946" cy="4560144"/>
              <a:chOff x="0" y="0"/>
              <a:chExt cx="812800" cy="400487"/>
            </a:xfrm>
          </p:grpSpPr>
          <p:sp>
            <p:nvSpPr>
              <p:cNvPr id="12" name="Freeform 12"/>
              <p:cNvSpPr/>
              <p:nvPr/>
            </p:nvSpPr>
            <p:spPr>
              <a:xfrm>
                <a:off x="0" y="0"/>
                <a:ext cx="812800" cy="400487"/>
              </a:xfrm>
              <a:custGeom>
                <a:avLst/>
                <a:gdLst/>
                <a:ahLst/>
                <a:cxnLst/>
                <a:rect l="l" t="t" r="r" b="b"/>
                <a:pathLst>
                  <a:path w="812800" h="400487">
                    <a:moveTo>
                      <a:pt x="406400" y="0"/>
                    </a:moveTo>
                    <a:cubicBezTo>
                      <a:pt x="181951" y="0"/>
                      <a:pt x="0" y="89652"/>
                      <a:pt x="0" y="200243"/>
                    </a:cubicBezTo>
                    <a:cubicBezTo>
                      <a:pt x="0" y="310835"/>
                      <a:pt x="181951" y="400487"/>
                      <a:pt x="406400" y="400487"/>
                    </a:cubicBezTo>
                    <a:cubicBezTo>
                      <a:pt x="630849" y="400487"/>
                      <a:pt x="812800" y="310835"/>
                      <a:pt x="812800" y="200243"/>
                    </a:cubicBezTo>
                    <a:cubicBezTo>
                      <a:pt x="812800" y="89652"/>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3" name="TextBox 13"/>
              <p:cNvSpPr txBox="1"/>
              <p:nvPr/>
            </p:nvSpPr>
            <p:spPr>
              <a:xfrm>
                <a:off x="76200" y="-554"/>
                <a:ext cx="660400" cy="363496"/>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1764700" y="869512"/>
              <a:ext cx="7984812" cy="3934317"/>
              <a:chOff x="0" y="0"/>
              <a:chExt cx="812800" cy="400487"/>
            </a:xfrm>
          </p:grpSpPr>
          <p:sp>
            <p:nvSpPr>
              <p:cNvPr id="15" name="Freeform 15"/>
              <p:cNvSpPr/>
              <p:nvPr/>
            </p:nvSpPr>
            <p:spPr>
              <a:xfrm>
                <a:off x="0" y="0"/>
                <a:ext cx="812800" cy="400487"/>
              </a:xfrm>
              <a:custGeom>
                <a:avLst/>
                <a:gdLst/>
                <a:ahLst/>
                <a:cxnLst/>
                <a:rect l="l" t="t" r="r" b="b"/>
                <a:pathLst>
                  <a:path w="812800" h="400487">
                    <a:moveTo>
                      <a:pt x="406400" y="0"/>
                    </a:moveTo>
                    <a:cubicBezTo>
                      <a:pt x="181951" y="0"/>
                      <a:pt x="0" y="89652"/>
                      <a:pt x="0" y="200243"/>
                    </a:cubicBezTo>
                    <a:cubicBezTo>
                      <a:pt x="0" y="310835"/>
                      <a:pt x="181951" y="400487"/>
                      <a:pt x="406400" y="400487"/>
                    </a:cubicBezTo>
                    <a:cubicBezTo>
                      <a:pt x="630849" y="400487"/>
                      <a:pt x="812800" y="310835"/>
                      <a:pt x="812800" y="200243"/>
                    </a:cubicBezTo>
                    <a:cubicBezTo>
                      <a:pt x="812800" y="89652"/>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6" name="TextBox 16"/>
              <p:cNvSpPr txBox="1"/>
              <p:nvPr/>
            </p:nvSpPr>
            <p:spPr>
              <a:xfrm>
                <a:off x="76200" y="-554"/>
                <a:ext cx="660400" cy="363496"/>
              </a:xfrm>
              <a:prstGeom prst="rect">
                <a:avLst/>
              </a:prstGeom>
            </p:spPr>
            <p:txBody>
              <a:bodyPr lIns="50800" tIns="50800" rIns="50800" bIns="50800" rtlCol="0" anchor="ctr"/>
              <a:lstStyle/>
              <a:p>
                <a:pPr algn="ctr">
                  <a:lnSpc>
                    <a:spcPts val="2660"/>
                  </a:lnSpc>
                </a:pPr>
                <a:endParaRPr/>
              </a:p>
            </p:txBody>
          </p:sp>
        </p:grpSp>
      </p:grpSp>
      <p:grpSp>
        <p:nvGrpSpPr>
          <p:cNvPr id="17" name="Group 17"/>
          <p:cNvGrpSpPr/>
          <p:nvPr/>
        </p:nvGrpSpPr>
        <p:grpSpPr>
          <a:xfrm>
            <a:off x="-5693364" y="-1721331"/>
            <a:ext cx="28397197" cy="3086100"/>
            <a:chOff x="0" y="0"/>
            <a:chExt cx="7479097" cy="812800"/>
          </a:xfrm>
        </p:grpSpPr>
        <p:sp>
          <p:nvSpPr>
            <p:cNvPr id="18" name="Freeform 18"/>
            <p:cNvSpPr/>
            <p:nvPr/>
          </p:nvSpPr>
          <p:spPr>
            <a:xfrm>
              <a:off x="0" y="0"/>
              <a:ext cx="7479097" cy="812800"/>
            </a:xfrm>
            <a:custGeom>
              <a:avLst/>
              <a:gdLst/>
              <a:ahLst/>
              <a:cxnLst/>
              <a:rect l="l" t="t" r="r" b="b"/>
              <a:pathLst>
                <a:path w="7479097" h="812800">
                  <a:moveTo>
                    <a:pt x="0" y="0"/>
                  </a:moveTo>
                  <a:lnTo>
                    <a:pt x="7479097" y="0"/>
                  </a:lnTo>
                  <a:lnTo>
                    <a:pt x="7479097" y="812800"/>
                  </a:lnTo>
                  <a:lnTo>
                    <a:pt x="0" y="812800"/>
                  </a:lnTo>
                  <a:close/>
                </a:path>
              </a:pathLst>
            </a:custGeom>
            <a:solidFill>
              <a:srgbClr val="FFFFFF"/>
            </a:solidFill>
          </p:spPr>
        </p:sp>
        <p:sp>
          <p:nvSpPr>
            <p:cNvPr id="19" name="TextBox 19"/>
            <p:cNvSpPr txBox="1"/>
            <p:nvPr/>
          </p:nvSpPr>
          <p:spPr>
            <a:xfrm>
              <a:off x="0" y="-38100"/>
              <a:ext cx="7479097" cy="8509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463047" y="5335520"/>
            <a:ext cx="24125450" cy="2927260"/>
            <a:chOff x="0" y="0"/>
            <a:chExt cx="6354028" cy="770966"/>
          </a:xfrm>
        </p:grpSpPr>
        <p:sp>
          <p:nvSpPr>
            <p:cNvPr id="21" name="Freeform 21"/>
            <p:cNvSpPr/>
            <p:nvPr/>
          </p:nvSpPr>
          <p:spPr>
            <a:xfrm>
              <a:off x="0" y="0"/>
              <a:ext cx="6354028" cy="770966"/>
            </a:xfrm>
            <a:custGeom>
              <a:avLst/>
              <a:gdLst/>
              <a:ahLst/>
              <a:cxnLst/>
              <a:rect l="l" t="t" r="r" b="b"/>
              <a:pathLst>
                <a:path w="6354028" h="770966">
                  <a:moveTo>
                    <a:pt x="0" y="0"/>
                  </a:moveTo>
                  <a:lnTo>
                    <a:pt x="6354028" y="0"/>
                  </a:lnTo>
                  <a:lnTo>
                    <a:pt x="6354028" y="770966"/>
                  </a:lnTo>
                  <a:lnTo>
                    <a:pt x="0" y="770966"/>
                  </a:lnTo>
                  <a:close/>
                </a:path>
              </a:pathLst>
            </a:custGeom>
            <a:solidFill>
              <a:srgbClr val="FFFFFF"/>
            </a:solidFill>
          </p:spPr>
        </p:sp>
        <p:sp>
          <p:nvSpPr>
            <p:cNvPr id="22" name="TextBox 22"/>
            <p:cNvSpPr txBox="1"/>
            <p:nvPr/>
          </p:nvSpPr>
          <p:spPr>
            <a:xfrm>
              <a:off x="0" y="-38100"/>
              <a:ext cx="6354028" cy="809066"/>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420562" y="560293"/>
            <a:ext cx="1449262" cy="10671445"/>
            <a:chOff x="0" y="0"/>
            <a:chExt cx="381699" cy="2810586"/>
          </a:xfrm>
        </p:grpSpPr>
        <p:sp>
          <p:nvSpPr>
            <p:cNvPr id="24" name="Freeform 24"/>
            <p:cNvSpPr/>
            <p:nvPr/>
          </p:nvSpPr>
          <p:spPr>
            <a:xfrm>
              <a:off x="0" y="0"/>
              <a:ext cx="381699" cy="2810586"/>
            </a:xfrm>
            <a:custGeom>
              <a:avLst/>
              <a:gdLst/>
              <a:ahLst/>
              <a:cxnLst/>
              <a:rect l="l" t="t" r="r" b="b"/>
              <a:pathLst>
                <a:path w="381699" h="2810586">
                  <a:moveTo>
                    <a:pt x="0" y="0"/>
                  </a:moveTo>
                  <a:lnTo>
                    <a:pt x="381699" y="0"/>
                  </a:lnTo>
                  <a:lnTo>
                    <a:pt x="381699" y="2810586"/>
                  </a:lnTo>
                  <a:lnTo>
                    <a:pt x="0" y="2810586"/>
                  </a:lnTo>
                  <a:close/>
                </a:path>
              </a:pathLst>
            </a:custGeom>
            <a:solidFill>
              <a:srgbClr val="FFFFFF"/>
            </a:solidFill>
          </p:spPr>
        </p:sp>
        <p:sp>
          <p:nvSpPr>
            <p:cNvPr id="25" name="TextBox 25"/>
            <p:cNvSpPr txBox="1"/>
            <p:nvPr/>
          </p:nvSpPr>
          <p:spPr>
            <a:xfrm>
              <a:off x="0" y="-38100"/>
              <a:ext cx="381699" cy="2848686"/>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28700" y="3459584"/>
            <a:ext cx="16230600" cy="5798716"/>
            <a:chOff x="0" y="0"/>
            <a:chExt cx="4274726" cy="1527234"/>
          </a:xfrm>
        </p:grpSpPr>
        <p:sp>
          <p:nvSpPr>
            <p:cNvPr id="27" name="Freeform 27"/>
            <p:cNvSpPr/>
            <p:nvPr/>
          </p:nvSpPr>
          <p:spPr>
            <a:xfrm>
              <a:off x="0" y="0"/>
              <a:ext cx="4274726" cy="1527234"/>
            </a:xfrm>
            <a:custGeom>
              <a:avLst/>
              <a:gdLst/>
              <a:ahLst/>
              <a:cxnLst/>
              <a:rect l="l" t="t" r="r" b="b"/>
              <a:pathLst>
                <a:path w="4274726" h="1527234">
                  <a:moveTo>
                    <a:pt x="0" y="0"/>
                  </a:moveTo>
                  <a:lnTo>
                    <a:pt x="4274726" y="0"/>
                  </a:lnTo>
                  <a:lnTo>
                    <a:pt x="4274726" y="1527234"/>
                  </a:lnTo>
                  <a:lnTo>
                    <a:pt x="0" y="1527234"/>
                  </a:lnTo>
                  <a:close/>
                </a:path>
              </a:pathLst>
            </a:custGeom>
            <a:solidFill>
              <a:srgbClr val="F6F6F6"/>
            </a:solidFill>
          </p:spPr>
        </p:sp>
        <p:sp>
          <p:nvSpPr>
            <p:cNvPr id="28" name="TextBox 28"/>
            <p:cNvSpPr txBox="1"/>
            <p:nvPr/>
          </p:nvSpPr>
          <p:spPr>
            <a:xfrm>
              <a:off x="0" y="-38100"/>
              <a:ext cx="4274726" cy="1565334"/>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118268" y="557525"/>
            <a:ext cx="1141032" cy="471175"/>
            <a:chOff x="0" y="0"/>
            <a:chExt cx="1521375" cy="628233"/>
          </a:xfrm>
        </p:grpSpPr>
        <p:grpSp>
          <p:nvGrpSpPr>
            <p:cNvPr id="30" name="Group 30"/>
            <p:cNvGrpSpPr/>
            <p:nvPr/>
          </p:nvGrpSpPr>
          <p:grpSpPr>
            <a:xfrm>
              <a:off x="0" y="0"/>
              <a:ext cx="628233" cy="62823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297714" y="0"/>
              <a:ext cx="628233" cy="62823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595428" y="0"/>
              <a:ext cx="628233" cy="62823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893143" y="0"/>
              <a:ext cx="628233" cy="62823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2" name="TextBox 42"/>
          <p:cNvSpPr txBox="1"/>
          <p:nvPr/>
        </p:nvSpPr>
        <p:spPr>
          <a:xfrm>
            <a:off x="1028700" y="100905"/>
            <a:ext cx="3868111" cy="930489"/>
          </a:xfrm>
          <a:prstGeom prst="rect">
            <a:avLst/>
          </a:prstGeom>
        </p:spPr>
        <p:txBody>
          <a:bodyPr lIns="0" tIns="0" rIns="0" bIns="0" rtlCol="0" anchor="t">
            <a:spAutoFit/>
          </a:bodyPr>
          <a:lstStyle/>
          <a:p>
            <a:pPr algn="l">
              <a:lnSpc>
                <a:spcPts val="7513"/>
              </a:lnSpc>
            </a:pPr>
            <a:r>
              <a:rPr lang="en-US" sz="5366" b="1" spc="150">
                <a:solidFill>
                  <a:srgbClr val="171FD0"/>
                </a:solidFill>
                <a:latin typeface="Montserrat Bold"/>
                <a:ea typeface="Montserrat Bold"/>
                <a:cs typeface="Montserrat Bold"/>
                <a:sym typeface="Montserrat Bold"/>
              </a:rPr>
              <a:t>PLAN</a:t>
            </a:r>
          </a:p>
        </p:txBody>
      </p:sp>
      <p:sp>
        <p:nvSpPr>
          <p:cNvPr id="43" name="TextBox 43"/>
          <p:cNvSpPr txBox="1"/>
          <p:nvPr/>
        </p:nvSpPr>
        <p:spPr>
          <a:xfrm>
            <a:off x="2840110" y="3806071"/>
            <a:ext cx="5303899" cy="2089944"/>
          </a:xfrm>
          <a:prstGeom prst="rect">
            <a:avLst/>
          </a:prstGeom>
        </p:spPr>
        <p:txBody>
          <a:bodyPr lIns="0" tIns="0" rIns="0" bIns="0" rtlCol="0" anchor="t">
            <a:spAutoFit/>
          </a:bodyPr>
          <a:lstStyle/>
          <a:p>
            <a:pPr algn="l">
              <a:lnSpc>
                <a:spcPts val="5556"/>
              </a:lnSpc>
            </a:pPr>
            <a:r>
              <a:rPr lang="en-US" sz="3968" b="1">
                <a:solidFill>
                  <a:srgbClr val="000000"/>
                </a:solidFill>
                <a:latin typeface="Montserrat Medium"/>
                <a:ea typeface="Montserrat Medium"/>
                <a:cs typeface="Montserrat Medium"/>
                <a:sym typeface="Montserrat Medium"/>
              </a:rPr>
              <a:t>Analyse exploratoire des données</a:t>
            </a:r>
          </a:p>
          <a:p>
            <a:pPr algn="l">
              <a:lnSpc>
                <a:spcPts val="5556"/>
              </a:lnSpc>
            </a:pPr>
            <a:endParaRPr lang="en-US" sz="3968" b="1">
              <a:solidFill>
                <a:srgbClr val="000000"/>
              </a:solidFill>
              <a:latin typeface="Montserrat Medium"/>
              <a:ea typeface="Montserrat Medium"/>
              <a:cs typeface="Montserrat Medium"/>
              <a:sym typeface="Montserrat Medium"/>
            </a:endParaRPr>
          </a:p>
        </p:txBody>
      </p:sp>
      <p:sp>
        <p:nvSpPr>
          <p:cNvPr id="44" name="TextBox 44"/>
          <p:cNvSpPr txBox="1"/>
          <p:nvPr/>
        </p:nvSpPr>
        <p:spPr>
          <a:xfrm>
            <a:off x="2962755" y="5716078"/>
            <a:ext cx="4516365" cy="2089944"/>
          </a:xfrm>
          <a:prstGeom prst="rect">
            <a:avLst/>
          </a:prstGeom>
        </p:spPr>
        <p:txBody>
          <a:bodyPr lIns="0" tIns="0" rIns="0" bIns="0" rtlCol="0" anchor="t">
            <a:spAutoFit/>
          </a:bodyPr>
          <a:lstStyle/>
          <a:p>
            <a:pPr algn="l">
              <a:lnSpc>
                <a:spcPts val="5556"/>
              </a:lnSpc>
            </a:pPr>
            <a:r>
              <a:rPr lang="en-US" sz="3968" b="1">
                <a:solidFill>
                  <a:srgbClr val="000000"/>
                </a:solidFill>
                <a:latin typeface="Montserrat Medium"/>
                <a:ea typeface="Montserrat Medium"/>
                <a:cs typeface="Montserrat Medium"/>
                <a:sym typeface="Montserrat Medium"/>
              </a:rPr>
              <a:t>Apurement des données</a:t>
            </a:r>
          </a:p>
          <a:p>
            <a:pPr algn="l">
              <a:lnSpc>
                <a:spcPts val="5556"/>
              </a:lnSpc>
            </a:pPr>
            <a:endParaRPr lang="en-US" sz="3968" b="1">
              <a:solidFill>
                <a:srgbClr val="000000"/>
              </a:solidFill>
              <a:latin typeface="Montserrat Medium"/>
              <a:ea typeface="Montserrat Medium"/>
              <a:cs typeface="Montserrat Medium"/>
              <a:sym typeface="Montserrat Medium"/>
            </a:endParaRPr>
          </a:p>
        </p:txBody>
      </p:sp>
      <p:sp>
        <p:nvSpPr>
          <p:cNvPr id="45" name="TextBox 45"/>
          <p:cNvSpPr txBox="1"/>
          <p:nvPr/>
        </p:nvSpPr>
        <p:spPr>
          <a:xfrm>
            <a:off x="10647432" y="6722950"/>
            <a:ext cx="6611868" cy="2794794"/>
          </a:xfrm>
          <a:prstGeom prst="rect">
            <a:avLst/>
          </a:prstGeom>
        </p:spPr>
        <p:txBody>
          <a:bodyPr lIns="0" tIns="0" rIns="0" bIns="0" rtlCol="0" anchor="t">
            <a:spAutoFit/>
          </a:bodyPr>
          <a:lstStyle/>
          <a:p>
            <a:pPr algn="l">
              <a:lnSpc>
                <a:spcPts val="5556"/>
              </a:lnSpc>
            </a:pPr>
            <a:r>
              <a:rPr lang="en-US" sz="3968" b="1">
                <a:solidFill>
                  <a:srgbClr val="000000"/>
                </a:solidFill>
                <a:latin typeface="Montserrat Medium"/>
                <a:ea typeface="Montserrat Medium"/>
                <a:cs typeface="Montserrat Medium"/>
                <a:sym typeface="Montserrat Medium"/>
              </a:rPr>
              <a:t>Déploiement et test de l’application de prédiction </a:t>
            </a:r>
          </a:p>
          <a:p>
            <a:pPr algn="l">
              <a:lnSpc>
                <a:spcPts val="5556"/>
              </a:lnSpc>
            </a:pPr>
            <a:endParaRPr lang="en-US" sz="3968" b="1">
              <a:solidFill>
                <a:srgbClr val="000000"/>
              </a:solidFill>
              <a:latin typeface="Montserrat Medium"/>
              <a:ea typeface="Montserrat Medium"/>
              <a:cs typeface="Montserrat Medium"/>
              <a:sym typeface="Montserrat Medium"/>
            </a:endParaRPr>
          </a:p>
        </p:txBody>
      </p:sp>
      <p:grpSp>
        <p:nvGrpSpPr>
          <p:cNvPr id="46" name="Group 46"/>
          <p:cNvGrpSpPr/>
          <p:nvPr/>
        </p:nvGrpSpPr>
        <p:grpSpPr>
          <a:xfrm>
            <a:off x="1028700" y="4114170"/>
            <a:ext cx="1193111" cy="889920"/>
            <a:chOff x="0" y="0"/>
            <a:chExt cx="1590815" cy="1186561"/>
          </a:xfrm>
        </p:grpSpPr>
        <p:grpSp>
          <p:nvGrpSpPr>
            <p:cNvPr id="47" name="Group 47"/>
            <p:cNvGrpSpPr/>
            <p:nvPr/>
          </p:nvGrpSpPr>
          <p:grpSpPr>
            <a:xfrm>
              <a:off x="0" y="0"/>
              <a:ext cx="1590815" cy="1186561"/>
              <a:chOff x="0" y="0"/>
              <a:chExt cx="360499" cy="268890"/>
            </a:xfrm>
          </p:grpSpPr>
          <p:sp>
            <p:nvSpPr>
              <p:cNvPr id="48" name="Freeform 48"/>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49" name="TextBox 49"/>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01</a:t>
              </a:r>
            </a:p>
          </p:txBody>
        </p:sp>
      </p:grpSp>
      <p:grpSp>
        <p:nvGrpSpPr>
          <p:cNvPr id="51" name="Group 51"/>
          <p:cNvGrpSpPr/>
          <p:nvPr/>
        </p:nvGrpSpPr>
        <p:grpSpPr>
          <a:xfrm>
            <a:off x="1028700" y="6096119"/>
            <a:ext cx="1193111" cy="889920"/>
            <a:chOff x="0" y="0"/>
            <a:chExt cx="1590815" cy="1186561"/>
          </a:xfrm>
        </p:grpSpPr>
        <p:grpSp>
          <p:nvGrpSpPr>
            <p:cNvPr id="52" name="Group 52"/>
            <p:cNvGrpSpPr/>
            <p:nvPr/>
          </p:nvGrpSpPr>
          <p:grpSpPr>
            <a:xfrm>
              <a:off x="0" y="0"/>
              <a:ext cx="1590815" cy="1186561"/>
              <a:chOff x="0" y="0"/>
              <a:chExt cx="360499" cy="268890"/>
            </a:xfrm>
          </p:grpSpPr>
          <p:sp>
            <p:nvSpPr>
              <p:cNvPr id="53" name="Freeform 53"/>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54" name="TextBox 54"/>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02</a:t>
              </a:r>
            </a:p>
          </p:txBody>
        </p:sp>
      </p:grpSp>
      <p:grpSp>
        <p:nvGrpSpPr>
          <p:cNvPr id="56" name="Group 56"/>
          <p:cNvGrpSpPr/>
          <p:nvPr/>
        </p:nvGrpSpPr>
        <p:grpSpPr>
          <a:xfrm>
            <a:off x="1028700" y="8166634"/>
            <a:ext cx="1193111" cy="889920"/>
            <a:chOff x="0" y="0"/>
            <a:chExt cx="1590815" cy="1186561"/>
          </a:xfrm>
        </p:grpSpPr>
        <p:grpSp>
          <p:nvGrpSpPr>
            <p:cNvPr id="57" name="Group 57"/>
            <p:cNvGrpSpPr/>
            <p:nvPr/>
          </p:nvGrpSpPr>
          <p:grpSpPr>
            <a:xfrm>
              <a:off x="0" y="0"/>
              <a:ext cx="1590815" cy="1186561"/>
              <a:chOff x="0" y="0"/>
              <a:chExt cx="360499" cy="268890"/>
            </a:xfrm>
          </p:grpSpPr>
          <p:sp>
            <p:nvSpPr>
              <p:cNvPr id="58" name="Freeform 58"/>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59" name="TextBox 59"/>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60" name="TextBox 60"/>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03</a:t>
              </a:r>
            </a:p>
          </p:txBody>
        </p:sp>
      </p:grpSp>
      <p:grpSp>
        <p:nvGrpSpPr>
          <p:cNvPr id="61" name="Group 61"/>
          <p:cNvGrpSpPr/>
          <p:nvPr/>
        </p:nvGrpSpPr>
        <p:grpSpPr>
          <a:xfrm>
            <a:off x="9144000" y="4374059"/>
            <a:ext cx="1193111" cy="889920"/>
            <a:chOff x="0" y="0"/>
            <a:chExt cx="1590815" cy="1186561"/>
          </a:xfrm>
        </p:grpSpPr>
        <p:grpSp>
          <p:nvGrpSpPr>
            <p:cNvPr id="62" name="Group 62"/>
            <p:cNvGrpSpPr/>
            <p:nvPr/>
          </p:nvGrpSpPr>
          <p:grpSpPr>
            <a:xfrm>
              <a:off x="0" y="0"/>
              <a:ext cx="1590815" cy="1186561"/>
              <a:chOff x="0" y="0"/>
              <a:chExt cx="360499" cy="268890"/>
            </a:xfrm>
          </p:grpSpPr>
          <p:sp>
            <p:nvSpPr>
              <p:cNvPr id="63" name="Freeform 63"/>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64" name="TextBox 64"/>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65" name="TextBox 65"/>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04</a:t>
              </a:r>
            </a:p>
          </p:txBody>
        </p:sp>
      </p:grpSp>
      <p:grpSp>
        <p:nvGrpSpPr>
          <p:cNvPr id="66" name="Group 66"/>
          <p:cNvGrpSpPr/>
          <p:nvPr/>
        </p:nvGrpSpPr>
        <p:grpSpPr>
          <a:xfrm>
            <a:off x="9144000" y="7527568"/>
            <a:ext cx="1193111" cy="889920"/>
            <a:chOff x="0" y="0"/>
            <a:chExt cx="1590815" cy="1186561"/>
          </a:xfrm>
        </p:grpSpPr>
        <p:grpSp>
          <p:nvGrpSpPr>
            <p:cNvPr id="67" name="Group 67"/>
            <p:cNvGrpSpPr/>
            <p:nvPr/>
          </p:nvGrpSpPr>
          <p:grpSpPr>
            <a:xfrm>
              <a:off x="0" y="0"/>
              <a:ext cx="1590815" cy="1186561"/>
              <a:chOff x="0" y="0"/>
              <a:chExt cx="360499" cy="268890"/>
            </a:xfrm>
          </p:grpSpPr>
          <p:sp>
            <p:nvSpPr>
              <p:cNvPr id="68" name="Freeform 68"/>
              <p:cNvSpPr/>
              <p:nvPr/>
            </p:nvSpPr>
            <p:spPr>
              <a:xfrm>
                <a:off x="0" y="0"/>
                <a:ext cx="360499" cy="268890"/>
              </a:xfrm>
              <a:custGeom>
                <a:avLst/>
                <a:gdLst/>
                <a:ahLst/>
                <a:cxnLst/>
                <a:rect l="l" t="t" r="r" b="b"/>
                <a:pathLst>
                  <a:path w="360499" h="268890">
                    <a:moveTo>
                      <a:pt x="0" y="0"/>
                    </a:moveTo>
                    <a:lnTo>
                      <a:pt x="360499" y="0"/>
                    </a:lnTo>
                    <a:lnTo>
                      <a:pt x="360499" y="268890"/>
                    </a:lnTo>
                    <a:lnTo>
                      <a:pt x="0" y="268890"/>
                    </a:lnTo>
                    <a:close/>
                  </a:path>
                </a:pathLst>
              </a:custGeom>
              <a:gradFill rotWithShape="1">
                <a:gsLst>
                  <a:gs pos="0">
                    <a:srgbClr val="1119C2">
                      <a:alpha val="100000"/>
                    </a:srgbClr>
                  </a:gs>
                  <a:gs pos="100000">
                    <a:srgbClr val="2932FF">
                      <a:alpha val="100000"/>
                    </a:srgbClr>
                  </a:gs>
                </a:gsLst>
                <a:lin ang="0"/>
              </a:gradFill>
            </p:spPr>
          </p:sp>
          <p:sp>
            <p:nvSpPr>
              <p:cNvPr id="69" name="TextBox 69"/>
              <p:cNvSpPr txBox="1"/>
              <p:nvPr/>
            </p:nvSpPr>
            <p:spPr>
              <a:xfrm>
                <a:off x="0" y="-38100"/>
                <a:ext cx="360499" cy="306990"/>
              </a:xfrm>
              <a:prstGeom prst="rect">
                <a:avLst/>
              </a:prstGeom>
            </p:spPr>
            <p:txBody>
              <a:bodyPr lIns="50800" tIns="50800" rIns="50800" bIns="50800" rtlCol="0" anchor="ctr"/>
              <a:lstStyle/>
              <a:p>
                <a:pPr algn="ctr">
                  <a:lnSpc>
                    <a:spcPts val="2659"/>
                  </a:lnSpc>
                </a:pPr>
                <a:endParaRPr/>
              </a:p>
            </p:txBody>
          </p:sp>
        </p:grpSp>
        <p:sp>
          <p:nvSpPr>
            <p:cNvPr id="70" name="TextBox 70"/>
            <p:cNvSpPr txBox="1"/>
            <p:nvPr/>
          </p:nvSpPr>
          <p:spPr>
            <a:xfrm>
              <a:off x="0" y="98352"/>
              <a:ext cx="1590815" cy="913657"/>
            </a:xfrm>
            <a:prstGeom prst="rect">
              <a:avLst/>
            </a:prstGeom>
          </p:spPr>
          <p:txBody>
            <a:bodyPr lIns="0" tIns="0" rIns="0" bIns="0" rtlCol="0" anchor="t">
              <a:spAutoFit/>
            </a:bodyPr>
            <a:lstStyle/>
            <a:p>
              <a:pPr algn="ctr">
                <a:lnSpc>
                  <a:spcPts val="5816"/>
                </a:lnSpc>
              </a:pPr>
              <a:r>
                <a:rPr lang="en-US" sz="4154" b="1">
                  <a:solidFill>
                    <a:srgbClr val="FFFFFF"/>
                  </a:solidFill>
                  <a:latin typeface="Montserrat Bold"/>
                  <a:ea typeface="Montserrat Bold"/>
                  <a:cs typeface="Montserrat Bold"/>
                  <a:sym typeface="Montserrat Bold"/>
                </a:rPr>
                <a:t>05</a:t>
              </a:r>
            </a:p>
          </p:txBody>
        </p:sp>
      </p:grpSp>
      <p:sp>
        <p:nvSpPr>
          <p:cNvPr id="71" name="TextBox 71"/>
          <p:cNvSpPr txBox="1"/>
          <p:nvPr/>
        </p:nvSpPr>
        <p:spPr>
          <a:xfrm>
            <a:off x="2962755" y="7947559"/>
            <a:ext cx="4516365" cy="1385094"/>
          </a:xfrm>
          <a:prstGeom prst="rect">
            <a:avLst/>
          </a:prstGeom>
        </p:spPr>
        <p:txBody>
          <a:bodyPr lIns="0" tIns="0" rIns="0" bIns="0" rtlCol="0" anchor="t">
            <a:spAutoFit/>
          </a:bodyPr>
          <a:lstStyle/>
          <a:p>
            <a:pPr algn="l">
              <a:lnSpc>
                <a:spcPts val="5556"/>
              </a:lnSpc>
            </a:pPr>
            <a:r>
              <a:rPr lang="en-US" sz="3968" b="1">
                <a:solidFill>
                  <a:srgbClr val="000000"/>
                </a:solidFill>
                <a:latin typeface="Montserrat Medium"/>
                <a:ea typeface="Montserrat Medium"/>
                <a:cs typeface="Montserrat Medium"/>
                <a:sym typeface="Montserrat Medium"/>
              </a:rPr>
              <a:t>Modélisation</a:t>
            </a:r>
          </a:p>
          <a:p>
            <a:pPr algn="l">
              <a:lnSpc>
                <a:spcPts val="5556"/>
              </a:lnSpc>
            </a:pPr>
            <a:endParaRPr lang="en-US" sz="3968" b="1">
              <a:solidFill>
                <a:srgbClr val="000000"/>
              </a:solidFill>
              <a:latin typeface="Montserrat Medium"/>
              <a:ea typeface="Montserrat Medium"/>
              <a:cs typeface="Montserrat Medium"/>
              <a:sym typeface="Montserrat Medium"/>
            </a:endParaRPr>
          </a:p>
        </p:txBody>
      </p:sp>
      <p:sp>
        <p:nvSpPr>
          <p:cNvPr id="72" name="TextBox 72"/>
          <p:cNvSpPr txBox="1"/>
          <p:nvPr/>
        </p:nvSpPr>
        <p:spPr>
          <a:xfrm>
            <a:off x="10956236" y="4180908"/>
            <a:ext cx="5732548" cy="2089944"/>
          </a:xfrm>
          <a:prstGeom prst="rect">
            <a:avLst/>
          </a:prstGeom>
        </p:spPr>
        <p:txBody>
          <a:bodyPr lIns="0" tIns="0" rIns="0" bIns="0" rtlCol="0" anchor="t">
            <a:spAutoFit/>
          </a:bodyPr>
          <a:lstStyle/>
          <a:p>
            <a:pPr algn="l">
              <a:lnSpc>
                <a:spcPts val="5556"/>
              </a:lnSpc>
            </a:pPr>
            <a:r>
              <a:rPr lang="en-US" sz="3968" b="1">
                <a:solidFill>
                  <a:srgbClr val="000000"/>
                </a:solidFill>
                <a:latin typeface="Montserrat Medium"/>
                <a:ea typeface="Montserrat Medium"/>
                <a:cs typeface="Montserrat Medium"/>
                <a:sym typeface="Montserrat Medium"/>
              </a:rPr>
              <a:t>Choix du modèle définitif</a:t>
            </a:r>
          </a:p>
          <a:p>
            <a:pPr algn="l">
              <a:lnSpc>
                <a:spcPts val="5556"/>
              </a:lnSpc>
            </a:pPr>
            <a:endParaRPr lang="en-US" sz="3968" b="1">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57400" y="1910878"/>
            <a:ext cx="16230600" cy="8095012"/>
          </a:xfrm>
          <a:custGeom>
            <a:avLst/>
            <a:gdLst/>
            <a:ahLst/>
            <a:cxnLst/>
            <a:rect l="l" t="t" r="r" b="b"/>
            <a:pathLst>
              <a:path w="16230600" h="8095012">
                <a:moveTo>
                  <a:pt x="0" y="0"/>
                </a:moveTo>
                <a:lnTo>
                  <a:pt x="16230600" y="0"/>
                </a:lnTo>
                <a:lnTo>
                  <a:pt x="16230600" y="8095012"/>
                </a:lnTo>
                <a:lnTo>
                  <a:pt x="0" y="8095012"/>
                </a:lnTo>
                <a:lnTo>
                  <a:pt x="0" y="0"/>
                </a:lnTo>
                <a:close/>
              </a:path>
            </a:pathLst>
          </a:custGeom>
          <a:blipFill>
            <a:blip r:embed="rId2"/>
            <a:stretch>
              <a:fillRect/>
            </a:stretch>
          </a:blipFill>
        </p:spPr>
      </p:sp>
      <p:grpSp>
        <p:nvGrpSpPr>
          <p:cNvPr id="3" name="Group 3"/>
          <p:cNvGrpSpPr/>
          <p:nvPr/>
        </p:nvGrpSpPr>
        <p:grpSpPr>
          <a:xfrm>
            <a:off x="-6663706" y="-6560411"/>
            <a:ext cx="12148871" cy="12148871"/>
            <a:chOff x="0" y="0"/>
            <a:chExt cx="16198495" cy="16198495"/>
          </a:xfrm>
        </p:grpSpPr>
        <p:grpSp>
          <p:nvGrpSpPr>
            <p:cNvPr id="4" name="Group 4"/>
            <p:cNvGrpSpPr/>
            <p:nvPr/>
          </p:nvGrpSpPr>
          <p:grpSpPr>
            <a:xfrm>
              <a:off x="0" y="0"/>
              <a:ext cx="16198495" cy="1619849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56236" y="656236"/>
              <a:ext cx="14886024" cy="1488602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89197" y="1589197"/>
              <a:ext cx="13020101" cy="130201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482626" y="2482626"/>
              <a:ext cx="11233242" cy="112332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10097270" y="1403596"/>
            <a:ext cx="917746" cy="471175"/>
            <a:chOff x="0" y="0"/>
            <a:chExt cx="1223661" cy="628233"/>
          </a:xfrm>
        </p:grpSpPr>
        <p:grpSp>
          <p:nvGrpSpPr>
            <p:cNvPr id="17" name="Group 17"/>
            <p:cNvGrpSpPr/>
            <p:nvPr/>
          </p:nvGrpSpPr>
          <p:grpSpPr>
            <a:xfrm>
              <a:off x="0" y="0"/>
              <a:ext cx="628233" cy="62823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297714" y="0"/>
              <a:ext cx="628233" cy="62823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95428" y="0"/>
              <a:ext cx="628233" cy="62823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6" name="Group 26"/>
          <p:cNvGrpSpPr/>
          <p:nvPr/>
        </p:nvGrpSpPr>
        <p:grpSpPr>
          <a:xfrm>
            <a:off x="4078584" y="8831583"/>
            <a:ext cx="916071" cy="91607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045746" y="8831583"/>
            <a:ext cx="601574" cy="60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427126" y="8230010"/>
            <a:ext cx="601574" cy="60157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5485166" y="529247"/>
            <a:ext cx="12802834" cy="1824897"/>
          </a:xfrm>
          <a:prstGeom prst="rect">
            <a:avLst/>
          </a:prstGeom>
        </p:spPr>
        <p:txBody>
          <a:bodyPr lIns="0" tIns="0" rIns="0" bIns="0" rtlCol="0" anchor="t">
            <a:spAutoFit/>
          </a:bodyPr>
          <a:lstStyle/>
          <a:p>
            <a:pPr algn="l">
              <a:lnSpc>
                <a:spcPts val="7418"/>
              </a:lnSpc>
            </a:pPr>
            <a:r>
              <a:rPr lang="en-US" sz="6869" b="1">
                <a:solidFill>
                  <a:srgbClr val="000000"/>
                </a:solidFill>
                <a:latin typeface="Montserrat Bold"/>
                <a:ea typeface="Montserrat Bold"/>
                <a:cs typeface="Montserrat Bold"/>
                <a:sym typeface="Montserrat Bold"/>
              </a:rPr>
              <a:t>Les technologies utilisées</a:t>
            </a:r>
          </a:p>
          <a:p>
            <a:pPr algn="l">
              <a:lnSpc>
                <a:spcPts val="6878"/>
              </a:lnSpc>
            </a:pPr>
            <a:endParaRPr lang="en-US" sz="6869" b="1">
              <a:solidFill>
                <a:srgbClr val="000000"/>
              </a:solidFill>
              <a:latin typeface="Montserrat Bold"/>
              <a:ea typeface="Montserrat Bold"/>
              <a:cs typeface="Montserrat Bold"/>
              <a:sym typeface="Montserrat Bold"/>
            </a:endParaRPr>
          </a:p>
        </p:txBody>
      </p:sp>
      <p:sp>
        <p:nvSpPr>
          <p:cNvPr id="36" name="TextBox 36"/>
          <p:cNvSpPr txBox="1"/>
          <p:nvPr/>
        </p:nvSpPr>
        <p:spPr>
          <a:xfrm>
            <a:off x="5706023" y="3190313"/>
            <a:ext cx="14209416" cy="7584515"/>
          </a:xfrm>
          <a:prstGeom prst="rect">
            <a:avLst/>
          </a:prstGeom>
        </p:spPr>
        <p:txBody>
          <a:bodyPr lIns="0" tIns="0" rIns="0" bIns="0" rtlCol="0" anchor="t">
            <a:spAutoFit/>
          </a:bodyPr>
          <a:lstStyle/>
          <a:p>
            <a:pPr algn="l">
              <a:lnSpc>
                <a:spcPts val="8636"/>
              </a:lnSpc>
            </a:pPr>
            <a:r>
              <a:rPr lang="en-US" sz="7996" b="1">
                <a:solidFill>
                  <a:srgbClr val="D9D9D9"/>
                </a:solidFill>
                <a:latin typeface="Montserrat Bold"/>
                <a:ea typeface="Montserrat Bold"/>
                <a:cs typeface="Montserrat Bold"/>
                <a:sym typeface="Montserrat Bold"/>
              </a:rPr>
              <a:t>Jupyter Notebook</a:t>
            </a:r>
          </a:p>
          <a:p>
            <a:pPr algn="l">
              <a:lnSpc>
                <a:spcPts val="8636"/>
              </a:lnSpc>
            </a:pPr>
            <a:r>
              <a:rPr lang="en-US" sz="7996" b="1">
                <a:solidFill>
                  <a:srgbClr val="D9D9D9"/>
                </a:solidFill>
                <a:latin typeface="Montserrat Bold"/>
                <a:ea typeface="Montserrat Bold"/>
                <a:cs typeface="Montserrat Bold"/>
                <a:sym typeface="Montserrat Bold"/>
              </a:rPr>
              <a:t>Language: Python</a:t>
            </a:r>
          </a:p>
          <a:p>
            <a:pPr algn="l">
              <a:lnSpc>
                <a:spcPts val="5828"/>
              </a:lnSpc>
            </a:pPr>
            <a:r>
              <a:rPr lang="en-US" sz="5396" b="1">
                <a:solidFill>
                  <a:srgbClr val="D9D9D9"/>
                </a:solidFill>
                <a:latin typeface="Montserrat Bold"/>
                <a:ea typeface="Montserrat Bold"/>
                <a:cs typeface="Montserrat Bold"/>
                <a:sym typeface="Montserrat Bold"/>
              </a:rPr>
              <a:t>Packages: </a:t>
            </a:r>
          </a:p>
          <a:p>
            <a:pPr algn="l">
              <a:lnSpc>
                <a:spcPts val="5828"/>
              </a:lnSpc>
            </a:pPr>
            <a:r>
              <a:rPr lang="en-US" sz="5396" b="1">
                <a:solidFill>
                  <a:srgbClr val="D9D9D9"/>
                </a:solidFill>
                <a:latin typeface="Montserrat Bold"/>
                <a:ea typeface="Montserrat Bold"/>
                <a:cs typeface="Montserrat Bold"/>
                <a:sym typeface="Montserrat Bold"/>
              </a:rPr>
              <a:t>pandas, matplotlib,   numpy,seaborn,sklearn,etc.</a:t>
            </a:r>
          </a:p>
          <a:p>
            <a:pPr algn="l">
              <a:lnSpc>
                <a:spcPts val="5828"/>
              </a:lnSpc>
            </a:pPr>
            <a:r>
              <a:rPr lang="en-US" sz="5396" b="1">
                <a:solidFill>
                  <a:srgbClr val="D9D9D9"/>
                </a:solidFill>
                <a:latin typeface="Montserrat Bold"/>
                <a:ea typeface="Montserrat Bold"/>
                <a:cs typeface="Montserrat Bold"/>
                <a:sym typeface="Montserrat Bold"/>
              </a:rPr>
              <a:t>Streamlit</a:t>
            </a:r>
          </a:p>
          <a:p>
            <a:pPr algn="l">
              <a:lnSpc>
                <a:spcPts val="9932"/>
              </a:lnSpc>
            </a:pPr>
            <a:endParaRPr lang="en-US" sz="5396" b="1">
              <a:solidFill>
                <a:srgbClr val="D9D9D9"/>
              </a:solidFill>
              <a:latin typeface="Montserrat Bold"/>
              <a:ea typeface="Montserrat Bold"/>
              <a:cs typeface="Montserrat Bold"/>
              <a:sym typeface="Montserrat Bold"/>
            </a:endParaRPr>
          </a:p>
          <a:p>
            <a:pPr algn="l">
              <a:lnSpc>
                <a:spcPts val="9284"/>
              </a:lnSpc>
            </a:pPr>
            <a:endParaRPr lang="en-US" sz="5396" b="1">
              <a:solidFill>
                <a:srgbClr val="D9D9D9"/>
              </a:solidFill>
              <a:latin typeface="Montserrat Bold"/>
              <a:ea typeface="Montserrat Bold"/>
              <a:cs typeface="Montserrat Bold"/>
              <a:sym typeface="Montserrat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63706" y="-6560411"/>
            <a:ext cx="12148871" cy="12148871"/>
            <a:chOff x="0" y="0"/>
            <a:chExt cx="16198495" cy="16198495"/>
          </a:xfrm>
        </p:grpSpPr>
        <p:grpSp>
          <p:nvGrpSpPr>
            <p:cNvPr id="3" name="Group 3"/>
            <p:cNvGrpSpPr/>
            <p:nvPr/>
          </p:nvGrpSpPr>
          <p:grpSpPr>
            <a:xfrm>
              <a:off x="0" y="0"/>
              <a:ext cx="16198495" cy="161984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56236" y="656236"/>
              <a:ext cx="14886024" cy="148860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89197" y="1589197"/>
              <a:ext cx="13020101" cy="130201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482626" y="2482626"/>
              <a:ext cx="11233242" cy="112332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a:off x="10097270" y="1403596"/>
            <a:ext cx="917746" cy="471175"/>
            <a:chOff x="0" y="0"/>
            <a:chExt cx="1223661" cy="628233"/>
          </a:xfrm>
        </p:grpSpPr>
        <p:grpSp>
          <p:nvGrpSpPr>
            <p:cNvPr id="16" name="Group 16"/>
            <p:cNvGrpSpPr/>
            <p:nvPr/>
          </p:nvGrpSpPr>
          <p:grpSpPr>
            <a:xfrm>
              <a:off x="0" y="0"/>
              <a:ext cx="628233" cy="62823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97714" y="0"/>
              <a:ext cx="628233" cy="62823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595428" y="0"/>
              <a:ext cx="628233" cy="62823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5" name="Group 25"/>
          <p:cNvGrpSpPr/>
          <p:nvPr/>
        </p:nvGrpSpPr>
        <p:grpSpPr>
          <a:xfrm>
            <a:off x="4078584" y="8831583"/>
            <a:ext cx="916071" cy="9160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4045746" y="8831583"/>
            <a:ext cx="601574" cy="60157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427126" y="8230010"/>
            <a:ext cx="601574" cy="60157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7066540" y="4506710"/>
            <a:ext cx="7896952" cy="4964757"/>
          </a:xfrm>
          <a:prstGeom prst="rect">
            <a:avLst/>
          </a:prstGeom>
        </p:spPr>
        <p:txBody>
          <a:bodyPr lIns="0" tIns="0" rIns="0" bIns="0" rtlCol="0" anchor="t">
            <a:spAutoFit/>
          </a:bodyPr>
          <a:lstStyle/>
          <a:p>
            <a:pPr algn="l">
              <a:lnSpc>
                <a:spcPts val="9932"/>
              </a:lnSpc>
            </a:pPr>
            <a:r>
              <a:rPr lang="en-US" sz="9196" b="1">
                <a:solidFill>
                  <a:srgbClr val="000000"/>
                </a:solidFill>
                <a:latin typeface="Montserrat Bold"/>
                <a:ea typeface="Montserrat Bold"/>
                <a:cs typeface="Montserrat Bold"/>
                <a:sym typeface="Montserrat Bold"/>
              </a:rPr>
              <a:t>Analyse exploratoire préliminaire</a:t>
            </a:r>
          </a:p>
          <a:p>
            <a:pPr algn="l">
              <a:lnSpc>
                <a:spcPts val="9284"/>
              </a:lnSpc>
            </a:pPr>
            <a:endParaRPr lang="en-US" sz="9196" b="1">
              <a:solidFill>
                <a:srgbClr val="000000"/>
              </a:solidFill>
              <a:latin typeface="Montserrat Bold"/>
              <a:ea typeface="Montserrat Bold"/>
              <a:cs typeface="Montserrat Bold"/>
              <a:sym typeface="Montserrat Bold"/>
            </a:endParaRPr>
          </a:p>
        </p:txBody>
      </p:sp>
      <p:sp>
        <p:nvSpPr>
          <p:cNvPr id="35" name="TextBox 35"/>
          <p:cNvSpPr txBox="1"/>
          <p:nvPr/>
        </p:nvSpPr>
        <p:spPr>
          <a:xfrm>
            <a:off x="4536619" y="4039985"/>
            <a:ext cx="1742505" cy="2744526"/>
          </a:xfrm>
          <a:prstGeom prst="rect">
            <a:avLst/>
          </a:prstGeom>
        </p:spPr>
        <p:txBody>
          <a:bodyPr lIns="0" tIns="0" rIns="0" bIns="0" rtlCol="0" anchor="t">
            <a:spAutoFit/>
          </a:bodyPr>
          <a:lstStyle/>
          <a:p>
            <a:pPr algn="ctr">
              <a:lnSpc>
                <a:spcPts val="21976"/>
              </a:lnSpc>
              <a:spcBef>
                <a:spcPct val="0"/>
              </a:spcBef>
            </a:pPr>
            <a:r>
              <a:rPr lang="en-US" sz="15697">
                <a:solidFill>
                  <a:srgbClr val="171FD0"/>
                </a:solidFill>
                <a:latin typeface="Arimo"/>
                <a:ea typeface="Arimo"/>
                <a:cs typeface="Arimo"/>
                <a:sym typeface="Arimo"/>
              </a:rPr>
              <a:t>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153976"/>
            <a:ext cx="16230600" cy="5104324"/>
            <a:chOff x="0" y="0"/>
            <a:chExt cx="4274726" cy="1344349"/>
          </a:xfrm>
        </p:grpSpPr>
        <p:sp>
          <p:nvSpPr>
            <p:cNvPr id="3" name="Freeform 3"/>
            <p:cNvSpPr/>
            <p:nvPr/>
          </p:nvSpPr>
          <p:spPr>
            <a:xfrm>
              <a:off x="0" y="0"/>
              <a:ext cx="4274726" cy="1344349"/>
            </a:xfrm>
            <a:custGeom>
              <a:avLst/>
              <a:gdLst/>
              <a:ahLst/>
              <a:cxnLst/>
              <a:rect l="l" t="t" r="r" b="b"/>
              <a:pathLst>
                <a:path w="4274726" h="1344349">
                  <a:moveTo>
                    <a:pt x="0" y="0"/>
                  </a:moveTo>
                  <a:lnTo>
                    <a:pt x="4274726" y="0"/>
                  </a:lnTo>
                  <a:lnTo>
                    <a:pt x="4274726" y="1344349"/>
                  </a:lnTo>
                  <a:lnTo>
                    <a:pt x="0" y="1344349"/>
                  </a:lnTo>
                  <a:close/>
                </a:path>
              </a:pathLst>
            </a:custGeom>
            <a:solidFill>
              <a:srgbClr val="F6F6F6"/>
            </a:solidFill>
          </p:spPr>
        </p:sp>
        <p:sp>
          <p:nvSpPr>
            <p:cNvPr id="4" name="TextBox 4"/>
            <p:cNvSpPr txBox="1"/>
            <p:nvPr/>
          </p:nvSpPr>
          <p:spPr>
            <a:xfrm>
              <a:off x="0" y="-38100"/>
              <a:ext cx="4274726" cy="13824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118268" y="557525"/>
            <a:ext cx="1141032" cy="471175"/>
            <a:chOff x="0" y="0"/>
            <a:chExt cx="1521375" cy="628233"/>
          </a:xfrm>
        </p:grpSpPr>
        <p:grpSp>
          <p:nvGrpSpPr>
            <p:cNvPr id="6" name="Group 6"/>
            <p:cNvGrpSpPr/>
            <p:nvPr/>
          </p:nvGrpSpPr>
          <p:grpSpPr>
            <a:xfrm>
              <a:off x="0"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97714"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595428"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93143" y="0"/>
              <a:ext cx="628233" cy="6282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18" name="TextBox 18"/>
          <p:cNvSpPr txBox="1"/>
          <p:nvPr/>
        </p:nvSpPr>
        <p:spPr>
          <a:xfrm>
            <a:off x="1028700" y="461432"/>
            <a:ext cx="7854998" cy="746338"/>
          </a:xfrm>
          <a:prstGeom prst="rect">
            <a:avLst/>
          </a:prstGeom>
        </p:spPr>
        <p:txBody>
          <a:bodyPr lIns="0" tIns="0" rIns="0" bIns="0" rtlCol="0" anchor="t">
            <a:spAutoFit/>
          </a:bodyPr>
          <a:lstStyle/>
          <a:p>
            <a:pPr algn="l">
              <a:lnSpc>
                <a:spcPts val="6113"/>
              </a:lnSpc>
            </a:pPr>
            <a:r>
              <a:rPr lang="en-US" sz="4366" b="1" spc="122">
                <a:solidFill>
                  <a:srgbClr val="171FD0"/>
                </a:solidFill>
                <a:latin typeface="Montserrat Bold"/>
                <a:ea typeface="Montserrat Bold"/>
                <a:cs typeface="Montserrat Bold"/>
                <a:sym typeface="Montserrat Bold"/>
              </a:rPr>
              <a:t>Exploration</a:t>
            </a:r>
          </a:p>
        </p:txBody>
      </p:sp>
      <p:grpSp>
        <p:nvGrpSpPr>
          <p:cNvPr id="19" name="Group 19"/>
          <p:cNvGrpSpPr/>
          <p:nvPr/>
        </p:nvGrpSpPr>
        <p:grpSpPr>
          <a:xfrm>
            <a:off x="2943166" y="3313405"/>
            <a:ext cx="1681143" cy="168114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303429" y="3313405"/>
            <a:ext cx="1681143" cy="168114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3813503" y="3313405"/>
            <a:ext cx="1681143" cy="168114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6388963" y="2158367"/>
            <a:ext cx="5510074" cy="1174696"/>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les variables</a:t>
            </a:r>
          </a:p>
          <a:p>
            <a:pPr algn="ctr">
              <a:lnSpc>
                <a:spcPts val="4570"/>
              </a:lnSpc>
            </a:pPr>
            <a:r>
              <a:rPr lang="en-US" sz="4231" b="1">
                <a:solidFill>
                  <a:srgbClr val="000000"/>
                </a:solidFill>
                <a:latin typeface="Montserrat Bold"/>
                <a:ea typeface="Montserrat Bold"/>
                <a:cs typeface="Montserrat Bold"/>
                <a:sym typeface="Montserrat Bold"/>
              </a:rPr>
              <a:t>catégorielles</a:t>
            </a:r>
          </a:p>
        </p:txBody>
      </p:sp>
      <p:sp>
        <p:nvSpPr>
          <p:cNvPr id="29" name="TextBox 29"/>
          <p:cNvSpPr txBox="1"/>
          <p:nvPr/>
        </p:nvSpPr>
        <p:spPr>
          <a:xfrm>
            <a:off x="1028700" y="2158367"/>
            <a:ext cx="5510074" cy="1174696"/>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Vue générale des données</a:t>
            </a:r>
          </a:p>
        </p:txBody>
      </p:sp>
      <p:sp>
        <p:nvSpPr>
          <p:cNvPr id="30" name="TextBox 30"/>
          <p:cNvSpPr txBox="1"/>
          <p:nvPr/>
        </p:nvSpPr>
        <p:spPr>
          <a:xfrm>
            <a:off x="11899037" y="2158367"/>
            <a:ext cx="5510074" cy="1174696"/>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Les variables numériques</a:t>
            </a:r>
          </a:p>
        </p:txBody>
      </p:sp>
      <p:sp>
        <p:nvSpPr>
          <p:cNvPr id="31" name="TextBox 31"/>
          <p:cNvSpPr txBox="1"/>
          <p:nvPr/>
        </p:nvSpPr>
        <p:spPr>
          <a:xfrm>
            <a:off x="1190209" y="5264127"/>
            <a:ext cx="4891731" cy="2836398"/>
          </a:xfrm>
          <a:prstGeom prst="rect">
            <a:avLst/>
          </a:prstGeom>
        </p:spPr>
        <p:txBody>
          <a:bodyPr lIns="0" tIns="0" rIns="0" bIns="0" rtlCol="0" anchor="t">
            <a:spAutoFit/>
          </a:bodyPr>
          <a:lstStyle/>
          <a:p>
            <a:pPr algn="ctr">
              <a:lnSpc>
                <a:spcPts val="3788"/>
              </a:lnSpc>
            </a:pPr>
            <a:r>
              <a:rPr lang="en-US" sz="2705" b="1">
                <a:solidFill>
                  <a:srgbClr val="000000"/>
                </a:solidFill>
                <a:latin typeface="Montserrat Medium"/>
                <a:ea typeface="Montserrat Medium"/>
                <a:cs typeface="Montserrat Medium"/>
                <a:sym typeface="Montserrat Medium"/>
              </a:rPr>
              <a:t>Le jeu de données contient 79 variables décrivant les caractéristiques des maisons, avec un total de 1460 observations. La variable cible est le prix.</a:t>
            </a:r>
          </a:p>
        </p:txBody>
      </p:sp>
      <p:sp>
        <p:nvSpPr>
          <p:cNvPr id="32" name="TextBox 32"/>
          <p:cNvSpPr txBox="1"/>
          <p:nvPr/>
        </p:nvSpPr>
        <p:spPr>
          <a:xfrm>
            <a:off x="6728734" y="5264127"/>
            <a:ext cx="4832680" cy="2836398"/>
          </a:xfrm>
          <a:prstGeom prst="rect">
            <a:avLst/>
          </a:prstGeom>
        </p:spPr>
        <p:txBody>
          <a:bodyPr lIns="0" tIns="0" rIns="0" bIns="0" rtlCol="0" anchor="t">
            <a:spAutoFit/>
          </a:bodyPr>
          <a:lstStyle/>
          <a:p>
            <a:pPr algn="ctr">
              <a:lnSpc>
                <a:spcPts val="3788"/>
              </a:lnSpc>
            </a:pPr>
            <a:r>
              <a:rPr lang="en-US" sz="2705" b="1">
                <a:solidFill>
                  <a:srgbClr val="000000"/>
                </a:solidFill>
                <a:latin typeface="Montserrat Medium"/>
                <a:ea typeface="Montserrat Medium"/>
                <a:cs typeface="Montserrat Medium"/>
                <a:sym typeface="Montserrat Medium"/>
              </a:rPr>
              <a:t>Le jeu de données comprend 43 variables catégorielles, dont 22 sont ordinales et 21 sont nominales.</a:t>
            </a:r>
          </a:p>
          <a:p>
            <a:pPr algn="ctr">
              <a:lnSpc>
                <a:spcPts val="3788"/>
              </a:lnSpc>
            </a:pPr>
            <a:endParaRPr lang="en-US" sz="2705" b="1">
              <a:solidFill>
                <a:srgbClr val="000000"/>
              </a:solidFill>
              <a:latin typeface="Montserrat Medium"/>
              <a:ea typeface="Montserrat Medium"/>
              <a:cs typeface="Montserrat Medium"/>
              <a:sym typeface="Montserrat Medium"/>
            </a:endParaRPr>
          </a:p>
        </p:txBody>
      </p:sp>
      <p:sp>
        <p:nvSpPr>
          <p:cNvPr id="33" name="TextBox 33"/>
          <p:cNvSpPr txBox="1"/>
          <p:nvPr/>
        </p:nvSpPr>
        <p:spPr>
          <a:xfrm>
            <a:off x="12517380" y="5612694"/>
            <a:ext cx="4891731" cy="931398"/>
          </a:xfrm>
          <a:prstGeom prst="rect">
            <a:avLst/>
          </a:prstGeom>
        </p:spPr>
        <p:txBody>
          <a:bodyPr lIns="0" tIns="0" rIns="0" bIns="0" rtlCol="0" anchor="t">
            <a:spAutoFit/>
          </a:bodyPr>
          <a:lstStyle/>
          <a:p>
            <a:pPr algn="ctr">
              <a:lnSpc>
                <a:spcPts val="3788"/>
              </a:lnSpc>
            </a:pPr>
            <a:r>
              <a:rPr lang="en-US" sz="2705" b="1">
                <a:solidFill>
                  <a:srgbClr val="000000"/>
                </a:solidFill>
                <a:latin typeface="Montserrat Medium"/>
                <a:ea typeface="Montserrat Medium"/>
                <a:cs typeface="Montserrat Medium"/>
                <a:sym typeface="Montserrat Medium"/>
              </a:rPr>
              <a:t>Les variables numériques  sont au nombre de 36</a:t>
            </a:r>
          </a:p>
        </p:txBody>
      </p:sp>
      <p:sp>
        <p:nvSpPr>
          <p:cNvPr id="34" name="Freeform 34"/>
          <p:cNvSpPr/>
          <p:nvPr/>
        </p:nvSpPr>
        <p:spPr>
          <a:xfrm>
            <a:off x="8493272" y="3510288"/>
            <a:ext cx="1301456" cy="1268328"/>
          </a:xfrm>
          <a:custGeom>
            <a:avLst/>
            <a:gdLst/>
            <a:ahLst/>
            <a:cxnLst/>
            <a:rect l="l" t="t" r="r" b="b"/>
            <a:pathLst>
              <a:path w="1301456" h="1268328">
                <a:moveTo>
                  <a:pt x="0" y="0"/>
                </a:moveTo>
                <a:lnTo>
                  <a:pt x="1301456" y="0"/>
                </a:lnTo>
                <a:lnTo>
                  <a:pt x="1301456" y="1268327"/>
                </a:lnTo>
                <a:lnTo>
                  <a:pt x="0" y="1268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a:off x="14166046" y="3723672"/>
            <a:ext cx="860608" cy="860608"/>
          </a:xfrm>
          <a:custGeom>
            <a:avLst/>
            <a:gdLst/>
            <a:ahLst/>
            <a:cxnLst/>
            <a:rect l="l" t="t" r="r" b="b"/>
            <a:pathLst>
              <a:path w="860608" h="860608">
                <a:moveTo>
                  <a:pt x="0" y="0"/>
                </a:moveTo>
                <a:lnTo>
                  <a:pt x="860609" y="0"/>
                </a:lnTo>
                <a:lnTo>
                  <a:pt x="860609" y="860609"/>
                </a:lnTo>
                <a:lnTo>
                  <a:pt x="0" y="8606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3283218" y="3590524"/>
            <a:ext cx="1001038" cy="1088804"/>
          </a:xfrm>
          <a:custGeom>
            <a:avLst/>
            <a:gdLst/>
            <a:ahLst/>
            <a:cxnLst/>
            <a:rect l="l" t="t" r="r" b="b"/>
            <a:pathLst>
              <a:path w="1001038" h="1088804">
                <a:moveTo>
                  <a:pt x="0" y="0"/>
                </a:moveTo>
                <a:lnTo>
                  <a:pt x="1001038" y="0"/>
                </a:lnTo>
                <a:lnTo>
                  <a:pt x="1001038" y="1088804"/>
                </a:lnTo>
                <a:lnTo>
                  <a:pt x="0" y="10888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18268" y="557525"/>
            <a:ext cx="1141032" cy="471175"/>
            <a:chOff x="0" y="0"/>
            <a:chExt cx="1521375" cy="628233"/>
          </a:xfrm>
        </p:grpSpPr>
        <p:grpSp>
          <p:nvGrpSpPr>
            <p:cNvPr id="3" name="Group 3"/>
            <p:cNvGrpSpPr/>
            <p:nvPr/>
          </p:nvGrpSpPr>
          <p:grpSpPr>
            <a:xfrm>
              <a:off x="0" y="0"/>
              <a:ext cx="628233" cy="62823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97714"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95428"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93143"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15" name="Freeform 15"/>
          <p:cNvSpPr/>
          <p:nvPr/>
        </p:nvSpPr>
        <p:spPr>
          <a:xfrm>
            <a:off x="1942128" y="2919981"/>
            <a:ext cx="1001038" cy="1088804"/>
          </a:xfrm>
          <a:custGeom>
            <a:avLst/>
            <a:gdLst/>
            <a:ahLst/>
            <a:cxnLst/>
            <a:rect l="l" t="t" r="r" b="b"/>
            <a:pathLst>
              <a:path w="1001038" h="1088804">
                <a:moveTo>
                  <a:pt x="0" y="0"/>
                </a:moveTo>
                <a:lnTo>
                  <a:pt x="1001038" y="0"/>
                </a:lnTo>
                <a:lnTo>
                  <a:pt x="1001038" y="1088804"/>
                </a:lnTo>
                <a:lnTo>
                  <a:pt x="0" y="108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459223" y="1028700"/>
            <a:ext cx="11646975" cy="9258300"/>
          </a:xfrm>
          <a:custGeom>
            <a:avLst/>
            <a:gdLst/>
            <a:ahLst/>
            <a:cxnLst/>
            <a:rect l="l" t="t" r="r" b="b"/>
            <a:pathLst>
              <a:path w="11646975" h="9258300">
                <a:moveTo>
                  <a:pt x="0" y="0"/>
                </a:moveTo>
                <a:lnTo>
                  <a:pt x="11646975" y="0"/>
                </a:lnTo>
                <a:lnTo>
                  <a:pt x="11646975" y="9258300"/>
                </a:lnTo>
                <a:lnTo>
                  <a:pt x="0" y="9258300"/>
                </a:lnTo>
                <a:lnTo>
                  <a:pt x="0" y="0"/>
                </a:lnTo>
                <a:close/>
              </a:path>
            </a:pathLst>
          </a:custGeom>
          <a:blipFill>
            <a:blip r:embed="rId4"/>
            <a:stretch>
              <a:fillRect l="-351" t="-7197" b="-2160"/>
            </a:stretch>
          </a:blipFill>
        </p:spPr>
      </p:sp>
      <p:sp>
        <p:nvSpPr>
          <p:cNvPr id="17" name="TextBox 17"/>
          <p:cNvSpPr txBox="1"/>
          <p:nvPr/>
        </p:nvSpPr>
        <p:spPr>
          <a:xfrm>
            <a:off x="0" y="182668"/>
            <a:ext cx="7854998" cy="1606339"/>
          </a:xfrm>
          <a:prstGeom prst="rect">
            <a:avLst/>
          </a:prstGeom>
        </p:spPr>
        <p:txBody>
          <a:bodyPr lIns="0" tIns="0" rIns="0" bIns="0" rtlCol="0" anchor="t">
            <a:spAutoFit/>
          </a:bodyPr>
          <a:lstStyle/>
          <a:p>
            <a:pPr algn="l">
              <a:lnSpc>
                <a:spcPts val="6859"/>
              </a:lnSpc>
            </a:pPr>
            <a:r>
              <a:rPr lang="en-US" sz="4899" b="1" spc="137">
                <a:solidFill>
                  <a:srgbClr val="171FD0"/>
                </a:solidFill>
                <a:latin typeface="Montserrat Bold"/>
                <a:ea typeface="Montserrat Bold"/>
                <a:cs typeface="Montserrat Bold"/>
                <a:sym typeface="Montserrat Bold"/>
              </a:rPr>
              <a:t>Statistiques globales</a:t>
            </a:r>
          </a:p>
          <a:p>
            <a:pPr algn="l">
              <a:lnSpc>
                <a:spcPts val="6113"/>
              </a:lnSpc>
            </a:pPr>
            <a:endParaRPr lang="en-US" sz="4899" b="1" spc="137">
              <a:solidFill>
                <a:srgbClr val="171FD0"/>
              </a:solidFill>
              <a:latin typeface="Montserrat Bold"/>
              <a:ea typeface="Montserrat Bold"/>
              <a:cs typeface="Montserrat Bold"/>
              <a:sym typeface="Montserrat Bold"/>
            </a:endParaRPr>
          </a:p>
        </p:txBody>
      </p:sp>
      <p:sp>
        <p:nvSpPr>
          <p:cNvPr id="18" name="TextBox 18"/>
          <p:cNvSpPr txBox="1"/>
          <p:nvPr/>
        </p:nvSpPr>
        <p:spPr>
          <a:xfrm>
            <a:off x="9350211" y="1504593"/>
            <a:ext cx="8937789" cy="1174696"/>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Distribution des zones résidentielles</a:t>
            </a:r>
          </a:p>
        </p:txBody>
      </p:sp>
      <p:sp>
        <p:nvSpPr>
          <p:cNvPr id="19" name="TextBox 19"/>
          <p:cNvSpPr txBox="1"/>
          <p:nvPr/>
        </p:nvSpPr>
        <p:spPr>
          <a:xfrm>
            <a:off x="6942848" y="8828084"/>
            <a:ext cx="14651405" cy="430216"/>
          </a:xfrm>
          <a:prstGeom prst="rect">
            <a:avLst/>
          </a:prstGeom>
        </p:spPr>
        <p:txBody>
          <a:bodyPr lIns="0" tIns="0" rIns="0" bIns="0" rtlCol="0" anchor="t">
            <a:spAutoFit/>
          </a:bodyPr>
          <a:lstStyle/>
          <a:p>
            <a:pPr algn="ctr">
              <a:lnSpc>
                <a:spcPts val="3587"/>
              </a:lnSpc>
              <a:spcBef>
                <a:spcPct val="0"/>
              </a:spcBef>
            </a:pPr>
            <a:r>
              <a:rPr lang="en-US" sz="2562">
                <a:solidFill>
                  <a:srgbClr val="000000"/>
                </a:solidFill>
                <a:latin typeface="Open Sans"/>
                <a:ea typeface="Open Sans"/>
                <a:cs typeface="Open Sans"/>
                <a:sym typeface="Open Sans"/>
              </a:rPr>
              <a:t>Source: auteurs</a:t>
            </a:r>
          </a:p>
        </p:txBody>
      </p:sp>
      <p:grpSp>
        <p:nvGrpSpPr>
          <p:cNvPr id="20" name="Group 20"/>
          <p:cNvGrpSpPr/>
          <p:nvPr/>
        </p:nvGrpSpPr>
        <p:grpSpPr>
          <a:xfrm rot="-1149216">
            <a:off x="12535099" y="3349498"/>
            <a:ext cx="5024836" cy="502483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6747" r="-16747"/>
              </a:stretch>
            </a:blipFill>
          </p:spPr>
        </p:sp>
      </p:grpSp>
      <p:grpSp>
        <p:nvGrpSpPr>
          <p:cNvPr id="22" name="Group 22"/>
          <p:cNvGrpSpPr/>
          <p:nvPr/>
        </p:nvGrpSpPr>
        <p:grpSpPr>
          <a:xfrm>
            <a:off x="11391816" y="7888590"/>
            <a:ext cx="916071" cy="91607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787148" y="3464383"/>
            <a:ext cx="916071" cy="9160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18268" y="557525"/>
            <a:ext cx="1141032" cy="471175"/>
            <a:chOff x="0" y="0"/>
            <a:chExt cx="1521375" cy="628233"/>
          </a:xfrm>
        </p:grpSpPr>
        <p:grpSp>
          <p:nvGrpSpPr>
            <p:cNvPr id="3" name="Group 3"/>
            <p:cNvGrpSpPr/>
            <p:nvPr/>
          </p:nvGrpSpPr>
          <p:grpSpPr>
            <a:xfrm>
              <a:off x="0" y="0"/>
              <a:ext cx="628233" cy="62823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97714" y="0"/>
              <a:ext cx="628233" cy="6282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95428" y="0"/>
              <a:ext cx="628233" cy="6282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93143" y="0"/>
              <a:ext cx="628233" cy="6282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15" name="Freeform 15"/>
          <p:cNvSpPr/>
          <p:nvPr/>
        </p:nvSpPr>
        <p:spPr>
          <a:xfrm>
            <a:off x="1942128" y="2919981"/>
            <a:ext cx="1001038" cy="1088804"/>
          </a:xfrm>
          <a:custGeom>
            <a:avLst/>
            <a:gdLst/>
            <a:ahLst/>
            <a:cxnLst/>
            <a:rect l="l" t="t" r="r" b="b"/>
            <a:pathLst>
              <a:path w="1001038" h="1088804">
                <a:moveTo>
                  <a:pt x="0" y="0"/>
                </a:moveTo>
                <a:lnTo>
                  <a:pt x="1001038" y="0"/>
                </a:lnTo>
                <a:lnTo>
                  <a:pt x="1001038" y="1088804"/>
                </a:lnTo>
                <a:lnTo>
                  <a:pt x="0" y="108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778249" y="3509993"/>
            <a:ext cx="9531987" cy="5748307"/>
          </a:xfrm>
          <a:custGeom>
            <a:avLst/>
            <a:gdLst/>
            <a:ahLst/>
            <a:cxnLst/>
            <a:rect l="l" t="t" r="r" b="b"/>
            <a:pathLst>
              <a:path w="9531987" h="5748307">
                <a:moveTo>
                  <a:pt x="0" y="0"/>
                </a:moveTo>
                <a:lnTo>
                  <a:pt x="9531987" y="0"/>
                </a:lnTo>
                <a:lnTo>
                  <a:pt x="9531987" y="5748307"/>
                </a:lnTo>
                <a:lnTo>
                  <a:pt x="0" y="5748307"/>
                </a:lnTo>
                <a:lnTo>
                  <a:pt x="0" y="0"/>
                </a:lnTo>
                <a:close/>
              </a:path>
            </a:pathLst>
          </a:custGeom>
          <a:blipFill>
            <a:blip r:embed="rId4"/>
            <a:stretch>
              <a:fillRect t="-1715" b="-1715"/>
            </a:stretch>
          </a:blipFill>
        </p:spPr>
      </p:sp>
      <p:sp>
        <p:nvSpPr>
          <p:cNvPr id="17" name="TextBox 17"/>
          <p:cNvSpPr txBox="1"/>
          <p:nvPr/>
        </p:nvSpPr>
        <p:spPr>
          <a:xfrm>
            <a:off x="0" y="182668"/>
            <a:ext cx="7854998" cy="1606339"/>
          </a:xfrm>
          <a:prstGeom prst="rect">
            <a:avLst/>
          </a:prstGeom>
        </p:spPr>
        <p:txBody>
          <a:bodyPr lIns="0" tIns="0" rIns="0" bIns="0" rtlCol="0" anchor="t">
            <a:spAutoFit/>
          </a:bodyPr>
          <a:lstStyle/>
          <a:p>
            <a:pPr algn="l">
              <a:lnSpc>
                <a:spcPts val="6859"/>
              </a:lnSpc>
            </a:pPr>
            <a:r>
              <a:rPr lang="en-US" sz="4899" b="1" spc="137">
                <a:solidFill>
                  <a:srgbClr val="171FD0"/>
                </a:solidFill>
                <a:latin typeface="Montserrat Bold"/>
                <a:ea typeface="Montserrat Bold"/>
                <a:cs typeface="Montserrat Bold"/>
                <a:sym typeface="Montserrat Bold"/>
              </a:rPr>
              <a:t>Statistiques globales</a:t>
            </a:r>
          </a:p>
          <a:p>
            <a:pPr algn="l">
              <a:lnSpc>
                <a:spcPts val="6113"/>
              </a:lnSpc>
            </a:pPr>
            <a:endParaRPr lang="en-US" sz="4899" b="1" spc="137">
              <a:solidFill>
                <a:srgbClr val="171FD0"/>
              </a:solidFill>
              <a:latin typeface="Montserrat Bold"/>
              <a:ea typeface="Montserrat Bold"/>
              <a:cs typeface="Montserrat Bold"/>
              <a:sym typeface="Montserrat Bold"/>
            </a:endParaRPr>
          </a:p>
        </p:txBody>
      </p:sp>
      <p:sp>
        <p:nvSpPr>
          <p:cNvPr id="18" name="TextBox 18"/>
          <p:cNvSpPr txBox="1"/>
          <p:nvPr/>
        </p:nvSpPr>
        <p:spPr>
          <a:xfrm>
            <a:off x="1466863" y="9856784"/>
            <a:ext cx="14651405" cy="430216"/>
          </a:xfrm>
          <a:prstGeom prst="rect">
            <a:avLst/>
          </a:prstGeom>
        </p:spPr>
        <p:txBody>
          <a:bodyPr lIns="0" tIns="0" rIns="0" bIns="0" rtlCol="0" anchor="t">
            <a:spAutoFit/>
          </a:bodyPr>
          <a:lstStyle/>
          <a:p>
            <a:pPr algn="ctr">
              <a:lnSpc>
                <a:spcPts val="3587"/>
              </a:lnSpc>
              <a:spcBef>
                <a:spcPct val="0"/>
              </a:spcBef>
            </a:pPr>
            <a:r>
              <a:rPr lang="en-US" sz="2562">
                <a:solidFill>
                  <a:srgbClr val="000000"/>
                </a:solidFill>
                <a:latin typeface="Open Sans"/>
                <a:ea typeface="Open Sans"/>
                <a:cs typeface="Open Sans"/>
                <a:sym typeface="Open Sans"/>
              </a:rPr>
              <a:t>auteurs</a:t>
            </a:r>
          </a:p>
        </p:txBody>
      </p:sp>
      <p:grpSp>
        <p:nvGrpSpPr>
          <p:cNvPr id="19" name="Group 19"/>
          <p:cNvGrpSpPr/>
          <p:nvPr/>
        </p:nvGrpSpPr>
        <p:grpSpPr>
          <a:xfrm rot="-1149216">
            <a:off x="12535099" y="3349498"/>
            <a:ext cx="5024836" cy="502483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6747" r="-16747"/>
              </a:stretch>
            </a:blipFill>
          </p:spPr>
        </p:sp>
      </p:grpSp>
      <p:grpSp>
        <p:nvGrpSpPr>
          <p:cNvPr id="21" name="Group 21"/>
          <p:cNvGrpSpPr/>
          <p:nvPr/>
        </p:nvGrpSpPr>
        <p:grpSpPr>
          <a:xfrm>
            <a:off x="11391816" y="7888590"/>
            <a:ext cx="916071" cy="91607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9962893" y="793113"/>
            <a:ext cx="694686" cy="789565"/>
            <a:chOff x="0" y="0"/>
            <a:chExt cx="715129" cy="812800"/>
          </a:xfrm>
        </p:grpSpPr>
        <p:sp>
          <p:nvSpPr>
            <p:cNvPr id="25" name="Freeform 25"/>
            <p:cNvSpPr/>
            <p:nvPr/>
          </p:nvSpPr>
          <p:spPr>
            <a:xfrm>
              <a:off x="0" y="0"/>
              <a:ext cx="715129" cy="812800"/>
            </a:xfrm>
            <a:custGeom>
              <a:avLst/>
              <a:gdLst/>
              <a:ahLst/>
              <a:cxnLst/>
              <a:rect l="l" t="t" r="r" b="b"/>
              <a:pathLst>
                <a:path w="715129" h="812800">
                  <a:moveTo>
                    <a:pt x="357564" y="0"/>
                  </a:moveTo>
                  <a:cubicBezTo>
                    <a:pt x="160087" y="0"/>
                    <a:pt x="0" y="181951"/>
                    <a:pt x="0" y="406400"/>
                  </a:cubicBezTo>
                  <a:cubicBezTo>
                    <a:pt x="0" y="630849"/>
                    <a:pt x="160087" y="812800"/>
                    <a:pt x="357564" y="812800"/>
                  </a:cubicBezTo>
                  <a:cubicBezTo>
                    <a:pt x="555042" y="812800"/>
                    <a:pt x="715129" y="630849"/>
                    <a:pt x="715129" y="406400"/>
                  </a:cubicBezTo>
                  <a:cubicBezTo>
                    <a:pt x="715129" y="181951"/>
                    <a:pt x="555042" y="0"/>
                    <a:pt x="357564" y="0"/>
                  </a:cubicBezTo>
                  <a:close/>
                </a:path>
              </a:pathLst>
            </a:custGeom>
            <a:gradFill rotWithShape="1">
              <a:gsLst>
                <a:gs pos="0">
                  <a:srgbClr val="1119C2">
                    <a:alpha val="100000"/>
                  </a:srgbClr>
                </a:gs>
                <a:gs pos="100000">
                  <a:srgbClr val="2932FF">
                    <a:alpha val="100000"/>
                  </a:srgbClr>
                </a:gs>
              </a:gsLst>
              <a:lin ang="0"/>
            </a:gradFill>
          </p:spPr>
        </p:sp>
        <p:sp>
          <p:nvSpPr>
            <p:cNvPr id="26" name="TextBox 26"/>
            <p:cNvSpPr txBox="1"/>
            <p:nvPr/>
          </p:nvSpPr>
          <p:spPr>
            <a:xfrm>
              <a:off x="67043" y="38100"/>
              <a:ext cx="581042"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7371929" y="2919981"/>
            <a:ext cx="916071" cy="91607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028700" y="1745285"/>
            <a:ext cx="12385073" cy="1174696"/>
          </a:xfrm>
          <a:prstGeom prst="rect">
            <a:avLst/>
          </a:prstGeom>
        </p:spPr>
        <p:txBody>
          <a:bodyPr lIns="0" tIns="0" rIns="0" bIns="0" rtlCol="0" anchor="t">
            <a:spAutoFit/>
          </a:bodyPr>
          <a:lstStyle/>
          <a:p>
            <a:pPr algn="ctr">
              <a:lnSpc>
                <a:spcPts val="4570"/>
              </a:lnSpc>
            </a:pPr>
            <a:r>
              <a:rPr lang="en-US" sz="4231" b="1">
                <a:solidFill>
                  <a:srgbClr val="000000"/>
                </a:solidFill>
                <a:latin typeface="Montserrat Bold"/>
                <a:ea typeface="Montserrat Bold"/>
                <a:cs typeface="Montserrat Bold"/>
                <a:sym typeface="Montserrat Bold"/>
              </a:rPr>
              <a:t>Relation entre la surface habitable et le prix de vente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63706" y="-6560411"/>
            <a:ext cx="12148871" cy="12148871"/>
            <a:chOff x="0" y="0"/>
            <a:chExt cx="16198495" cy="16198495"/>
          </a:xfrm>
        </p:grpSpPr>
        <p:grpSp>
          <p:nvGrpSpPr>
            <p:cNvPr id="3" name="Group 3"/>
            <p:cNvGrpSpPr/>
            <p:nvPr/>
          </p:nvGrpSpPr>
          <p:grpSpPr>
            <a:xfrm>
              <a:off x="0" y="0"/>
              <a:ext cx="16198495" cy="161984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21000"/>
                    </a:srgbClr>
                  </a:gs>
                  <a:gs pos="100000">
                    <a:srgbClr val="2932FF">
                      <a:alpha val="21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56236" y="656236"/>
              <a:ext cx="14886024" cy="148860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65000"/>
                    </a:srgbClr>
                  </a:gs>
                  <a:gs pos="100000">
                    <a:srgbClr val="2932FF">
                      <a:alpha val="65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89197" y="1589197"/>
              <a:ext cx="13020101" cy="1302010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7000"/>
                    </a:srgbClr>
                  </a:gs>
                  <a:gs pos="100000">
                    <a:srgbClr val="2932FF">
                      <a:alpha val="57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482626" y="2482626"/>
              <a:ext cx="11233242" cy="112332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a:off x="10097270" y="1403596"/>
            <a:ext cx="917746" cy="471175"/>
            <a:chOff x="0" y="0"/>
            <a:chExt cx="1223661" cy="628233"/>
          </a:xfrm>
        </p:grpSpPr>
        <p:grpSp>
          <p:nvGrpSpPr>
            <p:cNvPr id="16" name="Group 16"/>
            <p:cNvGrpSpPr/>
            <p:nvPr/>
          </p:nvGrpSpPr>
          <p:grpSpPr>
            <a:xfrm>
              <a:off x="0" y="0"/>
              <a:ext cx="628233" cy="62823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5000"/>
                    </a:srgbClr>
                  </a:gs>
                  <a:gs pos="100000">
                    <a:srgbClr val="2932FF">
                      <a:alpha val="15000"/>
                    </a:srgbClr>
                  </a:gs>
                </a:gsLst>
                <a:lin ang="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97714" y="0"/>
              <a:ext cx="628233" cy="62823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50000"/>
                    </a:srgbClr>
                  </a:gs>
                  <a:gs pos="100000">
                    <a:srgbClr val="2932FF">
                      <a:alpha val="50000"/>
                    </a:srgbClr>
                  </a:gs>
                </a:gsLst>
                <a:lin ang="0"/>
              </a:gra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595428" y="0"/>
              <a:ext cx="628233" cy="62823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75000"/>
                    </a:srgbClr>
                  </a:gs>
                  <a:gs pos="100000">
                    <a:srgbClr val="2932FF">
                      <a:alpha val="75000"/>
                    </a:srgbClr>
                  </a:gs>
                </a:gsLst>
                <a:lin ang="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25" name="Group 25"/>
          <p:cNvGrpSpPr/>
          <p:nvPr/>
        </p:nvGrpSpPr>
        <p:grpSpPr>
          <a:xfrm>
            <a:off x="4078584" y="8831583"/>
            <a:ext cx="916071" cy="9160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4045746" y="8831583"/>
            <a:ext cx="601574" cy="60157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427126" y="8230010"/>
            <a:ext cx="601574" cy="60157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119C2">
                    <a:alpha val="100000"/>
                  </a:srgbClr>
                </a:gs>
                <a:gs pos="100000">
                  <a:srgbClr val="2932FF">
                    <a:alpha val="100000"/>
                  </a:srgbClr>
                </a:gs>
              </a:gsLst>
              <a:lin ang="0"/>
            </a:gra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7066540" y="4497185"/>
            <a:ext cx="7896952" cy="3540961"/>
          </a:xfrm>
          <a:prstGeom prst="rect">
            <a:avLst/>
          </a:prstGeom>
        </p:spPr>
        <p:txBody>
          <a:bodyPr lIns="0" tIns="0" rIns="0" bIns="0" rtlCol="0" anchor="t">
            <a:spAutoFit/>
          </a:bodyPr>
          <a:lstStyle/>
          <a:p>
            <a:pPr algn="l">
              <a:lnSpc>
                <a:spcPts val="9284"/>
              </a:lnSpc>
            </a:pPr>
            <a:r>
              <a:rPr lang="en-US" sz="8596" b="1">
                <a:solidFill>
                  <a:srgbClr val="000000"/>
                </a:solidFill>
                <a:latin typeface="Montserrat Bold"/>
                <a:ea typeface="Montserrat Bold"/>
                <a:cs typeface="Montserrat Bold"/>
                <a:sym typeface="Montserrat Bold"/>
              </a:rPr>
              <a:t>Apurement des données</a:t>
            </a:r>
          </a:p>
          <a:p>
            <a:pPr algn="l">
              <a:lnSpc>
                <a:spcPts val="9284"/>
              </a:lnSpc>
            </a:pPr>
            <a:endParaRPr lang="en-US" sz="8596" b="1">
              <a:solidFill>
                <a:srgbClr val="000000"/>
              </a:solidFill>
              <a:latin typeface="Montserrat Bold"/>
              <a:ea typeface="Montserrat Bold"/>
              <a:cs typeface="Montserrat Bold"/>
              <a:sym typeface="Montserrat Bold"/>
            </a:endParaRPr>
          </a:p>
        </p:txBody>
      </p:sp>
      <p:sp>
        <p:nvSpPr>
          <p:cNvPr id="35" name="TextBox 35"/>
          <p:cNvSpPr txBox="1"/>
          <p:nvPr/>
        </p:nvSpPr>
        <p:spPr>
          <a:xfrm>
            <a:off x="4536619" y="4039985"/>
            <a:ext cx="1742505" cy="2744526"/>
          </a:xfrm>
          <a:prstGeom prst="rect">
            <a:avLst/>
          </a:prstGeom>
        </p:spPr>
        <p:txBody>
          <a:bodyPr lIns="0" tIns="0" rIns="0" bIns="0" rtlCol="0" anchor="t">
            <a:spAutoFit/>
          </a:bodyPr>
          <a:lstStyle/>
          <a:p>
            <a:pPr algn="ctr">
              <a:lnSpc>
                <a:spcPts val="21976"/>
              </a:lnSpc>
              <a:spcBef>
                <a:spcPct val="0"/>
              </a:spcBef>
            </a:pPr>
            <a:r>
              <a:rPr lang="en-US" sz="15697">
                <a:solidFill>
                  <a:srgbClr val="171FD0"/>
                </a:solidFill>
                <a:latin typeface="Arimo"/>
                <a:ea typeface="Arimo"/>
                <a:cs typeface="Arimo"/>
                <a:sym typeface="Arimo"/>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938</Words>
  <Application>Microsoft Office PowerPoint</Application>
  <PresentationFormat>Personnalisé</PresentationFormat>
  <Paragraphs>172</Paragraphs>
  <Slides>24</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24</vt:i4>
      </vt:variant>
    </vt:vector>
  </HeadingPairs>
  <TitlesOfParts>
    <vt:vector size="32" baseType="lpstr">
      <vt:lpstr>Open Sans</vt:lpstr>
      <vt:lpstr>Arimo</vt:lpstr>
      <vt:lpstr>Open Sans Bold</vt:lpstr>
      <vt:lpstr>Montserrat Medium</vt:lpstr>
      <vt:lpstr>Montserrat Bold</vt:lpstr>
      <vt:lpstr>Calibri</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projet</dc:title>
  <cp:lastModifiedBy>sie rachid traore</cp:lastModifiedBy>
  <cp:revision>2</cp:revision>
  <dcterms:created xsi:type="dcterms:W3CDTF">2006-08-16T00:00:00Z</dcterms:created>
  <dcterms:modified xsi:type="dcterms:W3CDTF">2024-12-20T18:58:01Z</dcterms:modified>
  <dc:identifier>DAGZQtUiF1s</dc:identifier>
</cp:coreProperties>
</file>